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82" r:id="rId4"/>
    <p:sldId id="261" r:id="rId5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49" autoAdjust="0"/>
    <p:restoredTop sz="94660"/>
  </p:normalViewPr>
  <p:slideViewPr>
    <p:cSldViewPr>
      <p:cViewPr varScale="1">
        <p:scale>
          <a:sx n="83" d="100"/>
          <a:sy n="83" d="100"/>
        </p:scale>
        <p:origin x="1421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51CE91-5757-4BA5-9310-EDFC0B77C308}" type="datetimeFigureOut">
              <a:rPr lang="ru-RU" smtClean="0"/>
              <a:t>04.10.2024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DE2C0A-DC4D-49DA-8B29-726592520D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5661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DE2C0A-DC4D-49DA-8B29-726592520DDD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7904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D1CE42-6609-5754-AA6D-DA43B4A878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6779D-9EA4-30B9-9A72-96C2813ED3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1B2CB80-521B-6C1A-E3DF-C6D3EC3148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EFFB81-A0D9-4643-A6B5-CCF2688EB6C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08735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A7CA6F-4D1E-9E03-7D35-220D8FFEE2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133D50C-0300-4B17-0F23-8789E47A91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D480488-7005-87DB-DEE8-FDCC7BBD22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53040-40ED-45B3-8DB8-27D6D839575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9380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966F4E1-34D1-F008-9A70-665EA60A18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9DB0CD1-1E83-D726-63A8-5D60138D43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F07F8A4-13CB-5D00-0148-459B1E4DBFB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C5ECE5-C399-4F03-85E8-7F73A513579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596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622D5EA-0966-0518-827D-B358196579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5B8DEC3-E3BC-1314-CF76-00D910EDD9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D0E3AB3-F1C5-6FF4-1F90-BB1DA5F5C9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CB8A52-F013-4A1E-88C8-CEA13D7871F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4602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B573B7C-9DA8-81EC-9CCA-E5EA2FC330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F38C661-8D83-BA27-A5D6-3C98701F40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9F7E1D3-3850-8A1D-E974-4C68A1BBE2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B1692D-01B1-4934-895E-CE8A9C39B2B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90147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5DF0F2B-C088-C2BA-1943-6C71B5A6B9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02D9431-DE2B-B0E3-DC82-6E95DD86F9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13CC30A-2809-2969-C419-5BF36E0160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413B3A-FC43-4C7E-9D66-9C23628143C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40420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1DE59DE-73FD-69DB-3721-4391E7935C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896F54D-C94C-DAC0-4047-1A79186BFB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DEAE81B-095E-BEA2-7848-DAA1397C20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FEEF84-F275-49C1-82E2-AEF9C788556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28724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8F003C5-D46C-AAD2-E30D-1B2E4AA80F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FB158DF-926C-4A65-4407-C15FC637EF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94EF5E9-7360-778D-D68D-94F1297B34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C8D518-58A0-4005-8DAF-8461C98C893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29353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D872A68-94B0-2479-BF5F-7DD925BD07B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EEA0FFD-B437-85D2-1713-3D764A18ED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AA4880B-0817-62CA-7AB7-9FB8868B49B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67B281-7385-4A8D-88CC-A1EEA8281A1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24090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4F97DF0-72E7-0D44-F697-DC45124C34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E6C6D2D-E88D-E5B9-0811-4DC03D66EB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2643D02-E45F-E99C-B720-66E343C0A1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3A3E22-E852-402F-AF14-03BC8B1B862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52908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A6C5A45-FBB1-5B0A-2A5E-34FDAA289C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FFEE8B7-7CAD-6B55-26C9-7BC8DFE6006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B2FA504-5B5B-6FD7-CB2B-8028BA5024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78AFBA-C4CB-46C3-B6B6-3E921C50FE5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59691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453833A-F56C-EFC9-7270-7E95E1B8CD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AEA804D-E50F-408A-1E21-2140B70BEB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E6AF548-42C5-A499-A583-F3A8EEB2E9D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D92E6F0-8723-0112-5A99-1F56FBF56C6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F2F1517-3D58-EFA0-DDA1-8D6EA94C339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8DB9427-9E1A-4760-AB34-225E59FB0B1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279F3A5C-9218-2F5D-36E5-B6BB380E51F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39750" y="188913"/>
            <a:ext cx="7772400" cy="647700"/>
          </a:xfrm>
        </p:spPr>
        <p:txBody>
          <a:bodyPr/>
          <a:lstStyle/>
          <a:p>
            <a:pPr eaLnBrk="1" hangingPunct="1"/>
            <a:r>
              <a:rPr lang="ru-RU" altLang="ru-RU" sz="1800" b="1" dirty="0">
                <a:latin typeface="Times New Roman" panose="02020603050405020304" pitchFamily="18" charset="0"/>
              </a:rPr>
              <a:t>Аспирант </a:t>
            </a:r>
            <a:r>
              <a:rPr lang="en-US" altLang="ru-RU" sz="1800" b="1" dirty="0">
                <a:latin typeface="Times New Roman" panose="02020603050405020304" pitchFamily="18" charset="0"/>
              </a:rPr>
              <a:t>3</a:t>
            </a:r>
            <a:r>
              <a:rPr lang="ru-RU" altLang="ru-RU" sz="1800" b="1" dirty="0">
                <a:latin typeface="Times New Roman" panose="02020603050405020304" pitchFamily="18" charset="0"/>
              </a:rPr>
              <a:t> года обучения Темников Федор Владимирович</a:t>
            </a:r>
            <a:br>
              <a:rPr lang="ru-RU" altLang="ru-RU" sz="1800" b="1" dirty="0">
                <a:latin typeface="Times New Roman" panose="02020603050405020304" pitchFamily="18" charset="0"/>
              </a:rPr>
            </a:br>
            <a:r>
              <a:rPr lang="ru-RU" altLang="ru-RU" sz="1800" b="1" dirty="0">
                <a:latin typeface="Times New Roman" panose="02020603050405020304" pitchFamily="18" charset="0"/>
              </a:rPr>
              <a:t>лаборатории теории низкоразмерных спиновых систем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4E374F11-5A08-DD20-7FBF-F60ABF0B071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34988" y="1550988"/>
            <a:ext cx="8029575" cy="4318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ru-RU" sz="2400" kern="1200" dirty="0">
                <a:solidFill>
                  <a:srgbClr val="0033CC"/>
                </a:solidFill>
                <a:latin typeface="Times New Roman" panose="02020603050405020304" pitchFamily="18" charset="0"/>
              </a:rPr>
              <a:t>Специальность</a:t>
            </a:r>
            <a:r>
              <a:rPr lang="ru-RU" sz="2000" dirty="0">
                <a:latin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</a:rPr>
              <a:t>1.3.8.  </a:t>
            </a:r>
            <a:r>
              <a:rPr lang="ru-RU" sz="2000">
                <a:latin typeface="Times New Roman" panose="02020603050405020304" pitchFamily="18" charset="0"/>
              </a:rPr>
              <a:t>– </a:t>
            </a:r>
            <a:r>
              <a:rPr lang="ru-RU" sz="2000" smtClean="0">
                <a:latin typeface="Times New Roman" panose="02020603050405020304" pitchFamily="18" charset="0"/>
              </a:rPr>
              <a:t>Физика </a:t>
            </a:r>
            <a:r>
              <a:rPr lang="ru-RU" sz="2000" dirty="0">
                <a:latin typeface="Times New Roman" panose="02020603050405020304" pitchFamily="18" charset="0"/>
              </a:rPr>
              <a:t>конденсированного состояния</a:t>
            </a:r>
            <a:endParaRPr lang="ru-RU" sz="2000" dirty="0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3773C292-0398-10F9-21B2-DD7626A204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988" y="831850"/>
            <a:ext cx="8029575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buFontTx/>
              <a:buNone/>
            </a:pPr>
            <a:r>
              <a:rPr lang="ru-RU" altLang="ru-RU" sz="2400" dirty="0">
                <a:solidFill>
                  <a:srgbClr val="0033CC"/>
                </a:solidFill>
                <a:latin typeface="Times New Roman" panose="02020603050405020304" pitchFamily="18" charset="0"/>
              </a:rPr>
              <a:t>Научный руководитель</a:t>
            </a:r>
            <a:r>
              <a:rPr lang="ru-RU" altLang="ru-RU" sz="2400" dirty="0">
                <a:latin typeface="Times New Roman" panose="02020603050405020304" pitchFamily="18" charset="0"/>
              </a:rPr>
              <a:t> </a:t>
            </a:r>
            <a:r>
              <a:rPr lang="ru-RU" altLang="ru-RU" sz="2000" dirty="0">
                <a:latin typeface="Times New Roman" panose="02020603050405020304" pitchFamily="18" charset="0"/>
              </a:rPr>
              <a:t>– д.ф.-м.н., чл.-корр. РАН Стрельцов Сергей Владимирович</a:t>
            </a:r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E9E8A364-CCCE-DCC6-5FB8-8240D4A4D5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988" y="1962150"/>
            <a:ext cx="8143875" cy="61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altLang="ru-RU" sz="2400" dirty="0">
                <a:solidFill>
                  <a:srgbClr val="0033CC"/>
                </a:solidFill>
                <a:latin typeface="Times New Roman" panose="02020603050405020304" pitchFamily="18" charset="0"/>
              </a:rPr>
              <a:t>Тема работы  </a:t>
            </a:r>
            <a:r>
              <a:rPr lang="ru-RU" altLang="ru-RU" sz="2000" dirty="0">
                <a:latin typeface="Times New Roman" panose="02020603050405020304" pitchFamily="18" charset="0"/>
              </a:rPr>
              <a:t>– теоретический расчёт магнитных свойств Gd</a:t>
            </a:r>
            <a:r>
              <a:rPr lang="ru-RU" altLang="ru-RU" sz="2000" baseline="-25000" dirty="0">
                <a:latin typeface="Times New Roman" panose="02020603050405020304" pitchFamily="18" charset="0"/>
              </a:rPr>
              <a:t>2</a:t>
            </a:r>
            <a:r>
              <a:rPr lang="ru-RU" altLang="ru-RU" sz="2000" dirty="0">
                <a:latin typeface="Times New Roman" panose="02020603050405020304" pitchFamily="18" charset="0"/>
              </a:rPr>
              <a:t>BaNiO</a:t>
            </a:r>
            <a:r>
              <a:rPr lang="ru-RU" altLang="ru-RU" sz="2000" baseline="-25000" dirty="0">
                <a:latin typeface="Times New Roman" panose="02020603050405020304" pitchFamily="18" charset="0"/>
              </a:rPr>
              <a:t>5</a:t>
            </a:r>
            <a:r>
              <a:rPr lang="ru-RU" altLang="ru-RU" sz="2000" dirty="0">
                <a:latin typeface="Times New Roman" panose="02020603050405020304" pitchFamily="18" charset="0"/>
              </a:rPr>
              <a:t> </a:t>
            </a:r>
            <a:endParaRPr lang="ru-RU" altLang="ru-RU" sz="2000" dirty="0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531AD535-48C1-CF1C-FE16-93EA2E7566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831" y="2482057"/>
            <a:ext cx="8034337" cy="161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altLang="ru-RU" sz="2400" dirty="0">
                <a:solidFill>
                  <a:srgbClr val="0033CC"/>
                </a:solidFill>
                <a:latin typeface="Times New Roman" panose="02020603050405020304" pitchFamily="18" charset="0"/>
              </a:rPr>
              <a:t>Задачи текущего года</a:t>
            </a:r>
            <a:r>
              <a:rPr lang="en-US" altLang="ru-RU" sz="2400" dirty="0">
                <a:solidFill>
                  <a:srgbClr val="0033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ru-RU" sz="2400" dirty="0">
                <a:latin typeface="Times New Roman" panose="02020603050405020304" pitchFamily="18" charset="0"/>
              </a:rPr>
              <a:t>–</a:t>
            </a:r>
            <a:r>
              <a:rPr lang="ru-RU" altLang="ru-RU" sz="2400" dirty="0">
                <a:latin typeface="Times New Roman" panose="02020603050405020304" pitchFamily="18" charset="0"/>
              </a:rPr>
              <a:t> </a:t>
            </a:r>
            <a:r>
              <a:rPr lang="ru-RU" altLang="ru-RU" sz="2000" dirty="0">
                <a:latin typeface="Times New Roman" panose="02020603050405020304" pitchFamily="18" charset="0"/>
              </a:rPr>
              <a:t>получение обменных параметров </a:t>
            </a:r>
            <a:r>
              <a:rPr lang="en-US" altLang="ru-RU" sz="2000" dirty="0">
                <a:latin typeface="Times New Roman" panose="02020603050405020304" pitchFamily="18" charset="0"/>
              </a:rPr>
              <a:t>Gd</a:t>
            </a:r>
            <a:r>
              <a:rPr lang="en-US" altLang="ru-RU" sz="2000" baseline="-25000" dirty="0">
                <a:latin typeface="Times New Roman" panose="02020603050405020304" pitchFamily="18" charset="0"/>
              </a:rPr>
              <a:t>2</a:t>
            </a:r>
            <a:r>
              <a:rPr lang="en-US" altLang="ru-RU" sz="2000" dirty="0">
                <a:latin typeface="Times New Roman" panose="02020603050405020304" pitchFamily="18" charset="0"/>
              </a:rPr>
              <a:t>BaNiO</a:t>
            </a:r>
            <a:r>
              <a:rPr lang="en-US" altLang="ru-RU" sz="2000" baseline="-25000" dirty="0">
                <a:latin typeface="Times New Roman" panose="02020603050405020304" pitchFamily="18" charset="0"/>
              </a:rPr>
              <a:t>5</a:t>
            </a:r>
            <a:r>
              <a:rPr lang="en-US" altLang="ru-RU" sz="2000" dirty="0">
                <a:latin typeface="Times New Roman" panose="02020603050405020304" pitchFamily="18" charset="0"/>
              </a:rPr>
              <a:t> </a:t>
            </a:r>
            <a:r>
              <a:rPr lang="ru-RU" altLang="ru-RU" sz="2000" dirty="0">
                <a:latin typeface="Times New Roman" panose="02020603050405020304" pitchFamily="18" charset="0"/>
              </a:rPr>
              <a:t>с помощью теории функционала плотности. Теоретический расчёт магнитных свойств Gd</a:t>
            </a:r>
            <a:r>
              <a:rPr lang="ru-RU" altLang="ru-RU" sz="2000" baseline="-25000" dirty="0">
                <a:latin typeface="Times New Roman" panose="02020603050405020304" pitchFamily="18" charset="0"/>
              </a:rPr>
              <a:t>2</a:t>
            </a:r>
            <a:r>
              <a:rPr lang="ru-RU" altLang="ru-RU" sz="2000" dirty="0">
                <a:latin typeface="Times New Roman" panose="02020603050405020304" pitchFamily="18" charset="0"/>
              </a:rPr>
              <a:t>BaNiO</a:t>
            </a:r>
            <a:r>
              <a:rPr lang="ru-RU" altLang="ru-RU" sz="2000" baseline="-25000" dirty="0">
                <a:latin typeface="Times New Roman" panose="02020603050405020304" pitchFamily="18" charset="0"/>
              </a:rPr>
              <a:t>5</a:t>
            </a:r>
            <a:r>
              <a:rPr lang="ru-RU" altLang="ru-RU" sz="2000" dirty="0">
                <a:latin typeface="Times New Roman" panose="02020603050405020304" pitchFamily="18" charset="0"/>
              </a:rPr>
              <a:t> на основе </a:t>
            </a:r>
            <a:r>
              <a:rPr lang="ru-RU" altLang="ru-RU" sz="2000" dirty="0" err="1">
                <a:latin typeface="Times New Roman" panose="02020603050405020304" pitchFamily="18" charset="0"/>
              </a:rPr>
              <a:t>первопринципных</a:t>
            </a:r>
            <a:r>
              <a:rPr lang="ru-RU" altLang="ru-RU" sz="2000" dirty="0">
                <a:latin typeface="Times New Roman" panose="02020603050405020304" pitchFamily="18" charset="0"/>
              </a:rPr>
              <a:t> данных с помощью метода Монте-Карло. Анализ полученных результатов, сравнение с экспериментальными данными.</a:t>
            </a:r>
            <a:endParaRPr lang="ru-RU" altLang="ru-RU" sz="2400" dirty="0">
              <a:solidFill>
                <a:srgbClr val="0033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117D0544-5988-6695-B975-73906C3859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509" y="4061222"/>
            <a:ext cx="8034337" cy="2323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altLang="ru-RU" sz="2400" dirty="0">
                <a:solidFill>
                  <a:srgbClr val="0033CC"/>
                </a:solidFill>
                <a:latin typeface="Times New Roman" panose="02020603050405020304" pitchFamily="18" charset="0"/>
              </a:rPr>
              <a:t>Результаты, полученные в текущем году </a:t>
            </a:r>
            <a:r>
              <a:rPr kumimoji="0" lang="en-US" altLang="ru-RU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–</a:t>
            </a:r>
            <a:r>
              <a:rPr kumimoji="0" lang="ru-RU" altLang="ru-RU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ru-RU" alt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были получены обменные параметры между магнитными ионами </a:t>
            </a:r>
            <a:r>
              <a:rPr lang="ru-RU" altLang="ru-RU" sz="2000" dirty="0">
                <a:latin typeface="Times New Roman" panose="02020603050405020304" pitchFamily="18" charset="0"/>
              </a:rPr>
              <a:t>Gd</a:t>
            </a:r>
            <a:r>
              <a:rPr lang="ru-RU" altLang="ru-RU" sz="2000" baseline="-25000" dirty="0">
                <a:latin typeface="Times New Roman" panose="02020603050405020304" pitchFamily="18" charset="0"/>
              </a:rPr>
              <a:t>2</a:t>
            </a:r>
            <a:r>
              <a:rPr lang="ru-RU" altLang="ru-RU" sz="2000" dirty="0">
                <a:latin typeface="Times New Roman" panose="02020603050405020304" pitchFamily="18" charset="0"/>
              </a:rPr>
              <a:t>BaNiO</a:t>
            </a:r>
            <a:r>
              <a:rPr lang="ru-RU" altLang="ru-RU" sz="2000" baseline="-25000" dirty="0">
                <a:latin typeface="Times New Roman" panose="02020603050405020304" pitchFamily="18" charset="0"/>
              </a:rPr>
              <a:t>5. </a:t>
            </a:r>
            <a:r>
              <a:rPr lang="ru-RU" altLang="ru-RU" sz="2000" dirty="0">
                <a:latin typeface="Times New Roman" panose="02020603050405020304" pitchFamily="18" charset="0"/>
              </a:rPr>
              <a:t>Построены теоретические кривые удельной теплоёмкости и намагниченности подсистемы </a:t>
            </a:r>
            <a:r>
              <a:rPr lang="en-US" altLang="ru-RU" sz="2000" dirty="0">
                <a:latin typeface="Times New Roman" panose="02020603050405020304" pitchFamily="18" charset="0"/>
              </a:rPr>
              <a:t>Gd. </a:t>
            </a:r>
            <a:r>
              <a:rPr lang="ru-RU" altLang="ru-RU" sz="2000" dirty="0">
                <a:latin typeface="Times New Roman" panose="02020603050405020304" pitchFamily="18" charset="0"/>
              </a:rPr>
              <a:t>Построена намагниченность для всей системы.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altLang="ru-RU" sz="2000" dirty="0">
                <a:latin typeface="Times New Roman" panose="02020603050405020304" pitchFamily="18" charset="0"/>
              </a:rPr>
              <a:t>Результаты были обсуждены с экспериментальной группой на конференции НЦФМ, начата совместная работа над публикацией результатов.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94DB6DFB-5F3A-1862-24CF-0344F8E35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EFFB81-A0D9-4643-A6B5-CCF2688EB6CB}" type="slidenum">
              <a:rPr lang="ru-RU" altLang="ru-RU" smtClean="0"/>
              <a:pPr>
                <a:defRPr/>
              </a:pPr>
              <a:t>1</a:t>
            </a:fld>
            <a:endParaRPr lang="ru-RU" alt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>
            <a:extLst>
              <a:ext uri="{FF2B5EF4-FFF2-40B4-BE49-F238E27FC236}">
                <a16:creationId xmlns:a16="http://schemas.microsoft.com/office/drawing/2014/main" id="{7F5C1767-1467-5E98-DBEF-CF56A1F06F1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07976" y="1309688"/>
            <a:ext cx="8675687" cy="2119312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buFontTx/>
              <a:buNone/>
            </a:pPr>
            <a:r>
              <a:rPr lang="ru-RU" altLang="ru-RU" sz="2400" dirty="0">
                <a:solidFill>
                  <a:srgbClr val="0033CC"/>
                </a:solidFill>
                <a:latin typeface="Times New Roman" panose="02020603050405020304" pitchFamily="18" charset="0"/>
              </a:rPr>
              <a:t>Выступления на конференциях</a:t>
            </a:r>
            <a:endParaRPr lang="ru-RU" altLang="ru-RU" sz="2400" dirty="0">
              <a:latin typeface="Times New Roman" panose="02020603050405020304" pitchFamily="18" charset="0"/>
            </a:endParaRPr>
          </a:p>
          <a:p>
            <a:pPr algn="l" eaLnBrk="1" hangingPunct="1">
              <a:lnSpc>
                <a:spcPct val="80000"/>
              </a:lnSpc>
              <a:buFontTx/>
              <a:buNone/>
            </a:pPr>
            <a:r>
              <a:rPr lang="ru-RU" altLang="ru-RU" sz="1800" dirty="0">
                <a:latin typeface="Times New Roman" panose="02020603050405020304" pitchFamily="18" charset="0"/>
              </a:rPr>
              <a:t>Сделано докладов на конференциях: </a:t>
            </a:r>
            <a:r>
              <a:rPr lang="en-US" altLang="ru-RU" sz="1800" dirty="0">
                <a:latin typeface="Times New Roman" panose="02020603050405020304" pitchFamily="18" charset="0"/>
              </a:rPr>
              <a:t>2</a:t>
            </a:r>
            <a:endParaRPr lang="ru-RU" altLang="ru-RU" sz="1800" dirty="0">
              <a:latin typeface="Times New Roman" panose="02020603050405020304" pitchFamily="18" charset="0"/>
            </a:endParaRPr>
          </a:p>
          <a:p>
            <a:pPr marL="457200" indent="-457200" algn="l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altLang="ru-RU" sz="1800" dirty="0">
                <a:latin typeface="Times New Roman" panose="02020603050405020304" pitchFamily="18" charset="0"/>
              </a:rPr>
              <a:t>XL </a:t>
            </a:r>
            <a:r>
              <a:rPr lang="ru-RU" altLang="ru-RU" sz="1800" dirty="0">
                <a:latin typeface="Times New Roman" panose="02020603050405020304" pitchFamily="18" charset="0"/>
              </a:rPr>
              <a:t>Международная зимняя школа физиков-теоретиков «</a:t>
            </a:r>
            <a:r>
              <a:rPr lang="ru-RU" altLang="ru-RU" sz="1800" dirty="0" err="1">
                <a:latin typeface="Times New Roman" panose="02020603050405020304" pitchFamily="18" charset="0"/>
              </a:rPr>
              <a:t>Коуровка</a:t>
            </a:r>
            <a:r>
              <a:rPr lang="ru-RU" altLang="ru-RU" sz="1800" dirty="0">
                <a:latin typeface="Times New Roman" panose="02020603050405020304" pitchFamily="18" charset="0"/>
              </a:rPr>
              <a:t>» (</a:t>
            </a:r>
            <a:r>
              <a:rPr lang="ru-RU" altLang="ru-RU" sz="1800" b="1" dirty="0">
                <a:latin typeface="Times New Roman" panose="02020603050405020304" pitchFamily="18" charset="0"/>
              </a:rPr>
              <a:t>стендовый</a:t>
            </a:r>
            <a:r>
              <a:rPr lang="ru-RU" altLang="ru-RU" sz="1800" dirty="0">
                <a:latin typeface="Times New Roman" panose="02020603050405020304" pitchFamily="18" charset="0"/>
              </a:rPr>
              <a:t>)</a:t>
            </a:r>
          </a:p>
          <a:p>
            <a:pPr marL="457200" indent="-457200" algn="l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ru-RU" altLang="ru-RU" sz="1800" dirty="0">
                <a:latin typeface="Times New Roman" panose="02020603050405020304" pitchFamily="18" charset="0"/>
              </a:rPr>
              <a:t>II Всероссийская научная школа для молодых исследователей,</a:t>
            </a:r>
            <a:r>
              <a:rPr lang="en-US" altLang="ru-RU" sz="1800" dirty="0">
                <a:latin typeface="Times New Roman" panose="02020603050405020304" pitchFamily="18" charset="0"/>
              </a:rPr>
              <a:t> </a:t>
            </a:r>
            <a:r>
              <a:rPr lang="ru-RU" altLang="ru-RU" sz="1800" dirty="0">
                <a:latin typeface="Times New Roman" panose="02020603050405020304" pitchFamily="18" charset="0"/>
              </a:rPr>
              <a:t>аспирантов и студентов старших курсов по проблемам исследований в</a:t>
            </a:r>
            <a:r>
              <a:rPr lang="en-US" altLang="ru-RU" sz="1800" dirty="0">
                <a:latin typeface="Times New Roman" panose="02020603050405020304" pitchFamily="18" charset="0"/>
              </a:rPr>
              <a:t> </a:t>
            </a:r>
            <a:r>
              <a:rPr lang="ru-RU" altLang="ru-RU" sz="1800" dirty="0">
                <a:latin typeface="Times New Roman" panose="02020603050405020304" pitchFamily="18" charset="0"/>
              </a:rPr>
              <a:t>сильных и сверхсильных магнитных полях</a:t>
            </a:r>
            <a:r>
              <a:rPr lang="en-US" altLang="ru-RU" sz="1800" dirty="0">
                <a:latin typeface="Times New Roman" panose="02020603050405020304" pitchFamily="18" charset="0"/>
              </a:rPr>
              <a:t> </a:t>
            </a:r>
            <a:r>
              <a:rPr lang="ru-RU" altLang="ru-RU" sz="1800" dirty="0">
                <a:latin typeface="Times New Roman" panose="02020603050405020304" pitchFamily="18" charset="0"/>
              </a:rPr>
              <a:t>(</a:t>
            </a:r>
            <a:r>
              <a:rPr lang="ru-RU" altLang="ru-RU" sz="1800" b="1" dirty="0">
                <a:latin typeface="Times New Roman" panose="02020603050405020304" pitchFamily="18" charset="0"/>
              </a:rPr>
              <a:t>стендовый</a:t>
            </a:r>
            <a:r>
              <a:rPr lang="ru-RU" altLang="ru-RU" sz="1800" dirty="0"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EB8A3178-E06F-0CE5-81D6-A90D3ADB39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0125" y="857250"/>
            <a:ext cx="6400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altLang="ru-RU" sz="2400" dirty="0">
                <a:solidFill>
                  <a:srgbClr val="0033CC"/>
                </a:solidFill>
                <a:latin typeface="Times New Roman" panose="02020603050405020304" pitchFamily="18" charset="0"/>
              </a:rPr>
              <a:t>Апробация работы</a:t>
            </a:r>
            <a:endParaRPr lang="ru-RU" altLang="ru-RU" sz="2400" dirty="0">
              <a:latin typeface="Times New Roman" panose="02020603050405020304" pitchFamily="18" charset="0"/>
            </a:endParaRP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2E501DBE-6447-C9E8-57DC-CA768700B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EFFB81-A0D9-4643-A6B5-CCF2688EB6CB}" type="slidenum">
              <a:rPr lang="ru-RU" altLang="ru-RU" smtClean="0"/>
              <a:pPr>
                <a:defRPr/>
              </a:pPr>
              <a:t>2</a:t>
            </a:fld>
            <a:endParaRPr lang="ru-RU" altLang="ru-RU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553F7AD-B538-39D1-C73C-2C82EB787D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740" y="3049067"/>
            <a:ext cx="8496300" cy="3672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ru-RU" sz="2400" kern="0" dirty="0">
                <a:solidFill>
                  <a:srgbClr val="0033CC"/>
                </a:solidFill>
                <a:latin typeface="Times New Roman" panose="02020603050405020304" pitchFamily="18" charset="0"/>
              </a:rPr>
              <a:t>Тезисы докладов на конференциях </a:t>
            </a:r>
          </a:p>
          <a:p>
            <a:pPr algn="just"/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F.V. </a:t>
            </a:r>
            <a:r>
              <a:rPr lang="en-US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Temnikov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Interplay of the Jahn–Teller effect and spin-orbit coupling in t</a:t>
            </a:r>
            <a:r>
              <a:rPr lang="en-US" sz="1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2g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systems</a:t>
            </a:r>
            <a:r>
              <a:rPr lang="en-US" sz="180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F.V.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Temnikov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S.V. </a:t>
            </a:r>
            <a:r>
              <a:rPr lang="en-US" sz="1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Streltsov</a:t>
            </a:r>
            <a:r>
              <a:rPr lang="en-US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K.I. Kugel, D.I. </a:t>
            </a:r>
            <a:r>
              <a:rPr lang="en-US" sz="1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Khomskii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// </a:t>
            </a:r>
            <a:r>
              <a:rPr lang="en-US" altLang="ru-RU" sz="1800" dirty="0">
                <a:latin typeface="Times New Roman" panose="02020603050405020304" pitchFamily="18" charset="0"/>
              </a:rPr>
              <a:t>XL </a:t>
            </a:r>
            <a:r>
              <a:rPr lang="ru-RU" altLang="ru-RU" sz="1800" dirty="0">
                <a:latin typeface="Times New Roman" panose="02020603050405020304" pitchFamily="18" charset="0"/>
              </a:rPr>
              <a:t>Международная зимняя школа физиков-теоретиков «</a:t>
            </a:r>
            <a:r>
              <a:rPr lang="ru-RU" altLang="ru-RU" sz="1800" dirty="0" err="1">
                <a:latin typeface="Times New Roman" panose="02020603050405020304" pitchFamily="18" charset="0"/>
              </a:rPr>
              <a:t>Коуровка</a:t>
            </a:r>
            <a:r>
              <a:rPr lang="ru-RU" altLang="ru-RU" sz="1800" dirty="0">
                <a:latin typeface="Times New Roman" panose="02020603050405020304" pitchFamily="18" charset="0"/>
              </a:rPr>
              <a:t>»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Абзаково, 2-9 февраля, 2024 г.: Тезисы докладов, электронное издание, г. Екатеринбург, 2024. – 121 с.</a:t>
            </a:r>
            <a:endParaRPr lang="ru-RU" sz="18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Ф.В.Темников</a:t>
            </a:r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Теоретическое моделирование магнитных свойств Gd</a:t>
            </a:r>
            <a:r>
              <a:rPr lang="ru-RU" sz="1800" b="0" i="0" baseline="-25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BaNiO</a:t>
            </a:r>
            <a:r>
              <a:rPr lang="ru-RU" sz="1800" b="0" i="0" baseline="-25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ru-RU" sz="1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Ф.В.Темников</a:t>
            </a:r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С.В.Стрельцов</a:t>
            </a:r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В.Ю. Ирхин // </a:t>
            </a:r>
            <a:r>
              <a:rPr lang="ru-RU" altLang="ru-RU" sz="1800" dirty="0">
                <a:latin typeface="Times New Roman" panose="02020603050405020304" pitchFamily="18" charset="0"/>
              </a:rPr>
              <a:t>II Всероссийская научная школа для молодых исследователей,</a:t>
            </a:r>
            <a:r>
              <a:rPr lang="en-US" altLang="ru-RU" sz="1800" dirty="0">
                <a:latin typeface="Times New Roman" panose="02020603050405020304" pitchFamily="18" charset="0"/>
              </a:rPr>
              <a:t> </a:t>
            </a:r>
            <a:r>
              <a:rPr lang="ru-RU" altLang="ru-RU" sz="1800" dirty="0">
                <a:latin typeface="Times New Roman" panose="02020603050405020304" pitchFamily="18" charset="0"/>
              </a:rPr>
              <a:t>аспирантов и студентов старших курсов по проблемам исследований в</a:t>
            </a:r>
            <a:r>
              <a:rPr lang="en-US" altLang="ru-RU" sz="1800" dirty="0">
                <a:latin typeface="Times New Roman" panose="02020603050405020304" pitchFamily="18" charset="0"/>
              </a:rPr>
              <a:t> </a:t>
            </a:r>
            <a:r>
              <a:rPr lang="ru-RU" altLang="ru-RU" sz="1800" dirty="0">
                <a:latin typeface="Times New Roman" panose="02020603050405020304" pitchFamily="18" charset="0"/>
              </a:rPr>
              <a:t>сильных и сверхсильных магнитных полях</a:t>
            </a:r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Саров, 21-25 мая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2024 г.</a:t>
            </a:r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Тезисы, ФГУП «РФЯЦ-ВНИИЭФ», 2024.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114 с.</a:t>
            </a:r>
            <a:endParaRPr lang="ru-RU" sz="1800" b="0" i="0" dirty="0">
              <a:solidFill>
                <a:srgbClr val="555555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/>
              <a:t/>
            </a:r>
            <a:br>
              <a:rPr lang="ru-RU" sz="1400" dirty="0"/>
            </a:br>
            <a:endParaRPr lang="ru-RU" sz="2400" kern="0" dirty="0">
              <a:solidFill>
                <a:srgbClr val="0033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FB63CE58-1D8F-A145-93FD-5D525F234C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88913"/>
            <a:ext cx="77724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800" b="1" kern="0" dirty="0">
                <a:latin typeface="Times New Roman" panose="02020603050405020304" pitchFamily="18" charset="0"/>
              </a:rPr>
              <a:t>Аспирант 3 года обучения Темников Федор Владимирович</a:t>
            </a:r>
            <a:br>
              <a:rPr lang="ru-RU" altLang="ru-RU" sz="1800" b="1" kern="0" dirty="0">
                <a:latin typeface="Times New Roman" panose="02020603050405020304" pitchFamily="18" charset="0"/>
              </a:rPr>
            </a:br>
            <a:r>
              <a:rPr lang="ru-RU" altLang="ru-RU" sz="1800" b="1" kern="0" dirty="0">
                <a:latin typeface="Times New Roman" panose="02020603050405020304" pitchFamily="18" charset="0"/>
              </a:rPr>
              <a:t>лаборатории теории низкоразмерных спиновых систем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2E23654-435B-0E65-36F6-A9BD7D0F6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CB8A52-F013-4A1E-88C8-CEA13D7871F7}" type="slidenum">
              <a:rPr lang="ru-RU" altLang="ru-RU" smtClean="0"/>
              <a:pPr>
                <a:defRPr/>
              </a:pPr>
              <a:t>3</a:t>
            </a:fld>
            <a:endParaRPr lang="ru-RU" altLang="ru-RU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D23E6BC-B42E-50FD-F04C-33913F5990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4514" y="853110"/>
            <a:ext cx="6400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altLang="ru-RU" sz="2400" dirty="0">
                <a:solidFill>
                  <a:srgbClr val="0033CC"/>
                </a:solidFill>
                <a:latin typeface="Times New Roman" panose="02020603050405020304" pitchFamily="18" charset="0"/>
              </a:rPr>
              <a:t>Зачёт</a:t>
            </a:r>
            <a:endParaRPr lang="ru-RU" altLang="ru-RU" sz="2400" dirty="0">
              <a:latin typeface="Times New Roman" panose="02020603050405020304" pitchFamily="18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BD8B8BBB-5203-9076-BB76-207B402D04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969" y="1301407"/>
            <a:ext cx="84963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altLang="ru-RU" sz="2400" dirty="0">
                <a:solidFill>
                  <a:srgbClr val="0033CC"/>
                </a:solidFill>
                <a:latin typeface="Times New Roman" panose="02020603050405020304" pitchFamily="18" charset="0"/>
              </a:rPr>
              <a:t>Зачёт по «Методологии преподавания в высшей школе»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altLang="ru-RU" sz="2000" dirty="0">
                <a:latin typeface="Times New Roman" panose="02020603050405020304" pitchFamily="18" charset="0"/>
              </a:rPr>
              <a:t>Сдан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A0D12258-0BB1-E152-2D29-30A4FFB91F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88913"/>
            <a:ext cx="77724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800" b="1" kern="0" dirty="0">
                <a:latin typeface="Times New Roman" panose="02020603050405020304" pitchFamily="18" charset="0"/>
              </a:rPr>
              <a:t>Аспирант 3 года обучения Темников Федор Владимирович</a:t>
            </a:r>
            <a:br>
              <a:rPr lang="ru-RU" altLang="ru-RU" sz="1800" b="1" kern="0" dirty="0">
                <a:latin typeface="Times New Roman" panose="02020603050405020304" pitchFamily="18" charset="0"/>
              </a:rPr>
            </a:br>
            <a:r>
              <a:rPr lang="ru-RU" altLang="ru-RU" sz="1800" b="1" kern="0" dirty="0">
                <a:latin typeface="Times New Roman" panose="02020603050405020304" pitchFamily="18" charset="0"/>
              </a:rPr>
              <a:t>лаборатории теории низкоразмерных спиновых систем</a:t>
            </a:r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36E7D51B-77A5-A4A7-A2F7-8BD1554A61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536" y="2096633"/>
            <a:ext cx="8291264" cy="4410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400" dirty="0">
                <a:solidFill>
                  <a:srgbClr val="0033CC"/>
                </a:solidFill>
                <a:latin typeface="Times New Roman" panose="02020603050405020304" pitchFamily="18" charset="0"/>
              </a:rPr>
              <a:t>Участие в грантах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altLang="ru-RU" sz="1800" dirty="0">
                <a:latin typeface="Times New Roman" panose="02020603050405020304" pitchFamily="18" charset="0"/>
              </a:rPr>
              <a:t>1) Проект РНФ 23-12-00159 «</a:t>
            </a:r>
            <a:r>
              <a:rPr lang="ru-RU" altLang="ru-RU" sz="1800" dirty="0" err="1">
                <a:latin typeface="Times New Roman" panose="02020603050405020304" pitchFamily="18" charset="0"/>
              </a:rPr>
              <a:t>Китаевские</a:t>
            </a:r>
            <a:r>
              <a:rPr lang="ru-RU" altLang="ru-RU" sz="1800" dirty="0">
                <a:latin typeface="Times New Roman" panose="02020603050405020304" pitchFamily="18" charset="0"/>
              </a:rPr>
              <a:t> магнитные материалы» Руководитель – Стрельцов С.В., д.ф.-м.н.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altLang="ru-RU" sz="1800" dirty="0">
                <a:solidFill>
                  <a:srgbClr val="0033CC"/>
                </a:solidFill>
                <a:latin typeface="Times New Roman" panose="02020603050405020304" pitchFamily="18" charset="0"/>
              </a:rPr>
              <a:t>Степень участия </a:t>
            </a:r>
            <a:r>
              <a:rPr lang="ru-RU" altLang="ru-RU" sz="1800" dirty="0">
                <a:latin typeface="Times New Roman" panose="02020603050405020304" pitchFamily="18" charset="0"/>
              </a:rPr>
              <a:t>– исполнитель.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altLang="ru-RU" sz="1800" dirty="0">
                <a:latin typeface="Times New Roman" panose="02020603050405020304" pitchFamily="18" charset="0"/>
              </a:rPr>
              <a:t>3</a:t>
            </a:r>
            <a:r>
              <a:rPr lang="en-US" altLang="ru-RU" sz="1800" dirty="0">
                <a:latin typeface="Times New Roman" panose="02020603050405020304" pitchFamily="18" charset="0"/>
              </a:rPr>
              <a:t>) </a:t>
            </a:r>
            <a:r>
              <a:rPr lang="ru-RU" altLang="ru-RU" sz="1800" dirty="0">
                <a:latin typeface="Times New Roman" panose="02020603050405020304" pitchFamily="18" charset="0"/>
              </a:rPr>
              <a:t>Проект РНФ</a:t>
            </a:r>
            <a:r>
              <a:rPr lang="en-US" altLang="ru-RU" sz="1800" dirty="0">
                <a:latin typeface="Times New Roman" panose="02020603050405020304" pitchFamily="18" charset="0"/>
              </a:rPr>
              <a:t> 23-42-00069 </a:t>
            </a:r>
            <a:r>
              <a:rPr lang="ru-RU" altLang="ru-RU" sz="1800" dirty="0">
                <a:latin typeface="Times New Roman" panose="02020603050405020304" pitchFamily="18" charset="0"/>
              </a:rPr>
              <a:t>«Синтез  под высоким давлением полуметаллических ферромагнетиков с выдающимися характеристиками и связанные с ними физические механизмы» Руководитель – Ирхин В.Ю., д.ф.-м.н.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altLang="ru-RU" sz="1800" dirty="0">
                <a:solidFill>
                  <a:srgbClr val="0033CC"/>
                </a:solidFill>
                <a:latin typeface="Times New Roman" panose="02020603050405020304" pitchFamily="18" charset="0"/>
              </a:rPr>
              <a:t>Степень участия </a:t>
            </a:r>
            <a:r>
              <a:rPr lang="ru-RU" altLang="ru-RU" sz="1800" dirty="0">
                <a:latin typeface="Times New Roman" panose="02020603050405020304" pitchFamily="18" charset="0"/>
              </a:rPr>
              <a:t>– исполнитель.</a:t>
            </a:r>
            <a:endParaRPr lang="en-US" altLang="ru-RU" sz="1800" dirty="0">
              <a:latin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ru-RU" altLang="ru-RU" sz="20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782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>
            <a:extLst>
              <a:ext uri="{FF2B5EF4-FFF2-40B4-BE49-F238E27FC236}">
                <a16:creationId xmlns:a16="http://schemas.microsoft.com/office/drawing/2014/main" id="{09A210EF-DDA2-3422-1A8F-F9B1490716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9274" y="653119"/>
            <a:ext cx="6400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altLang="ru-RU" sz="2400" dirty="0">
                <a:solidFill>
                  <a:srgbClr val="0033CC"/>
                </a:solidFill>
                <a:latin typeface="Times New Roman" panose="02020603050405020304" pitchFamily="18" charset="0"/>
              </a:rPr>
              <a:t>Таблица показателей</a:t>
            </a:r>
            <a:endParaRPr lang="ru-RU" altLang="ru-RU" sz="2400" dirty="0">
              <a:latin typeface="Times New Roman" panose="02020603050405020304" pitchFamily="18" charset="0"/>
            </a:endParaRP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9E64193D-BBCA-A196-4B36-947C05BC0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63274" y="6381750"/>
            <a:ext cx="2133600" cy="476250"/>
          </a:xfrm>
        </p:spPr>
        <p:txBody>
          <a:bodyPr/>
          <a:lstStyle/>
          <a:p>
            <a:pPr>
              <a:defRPr/>
            </a:pPr>
            <a:fld id="{ABEFFB81-A0D9-4643-A6B5-CCF2688EB6CB}" type="slidenum">
              <a:rPr lang="ru-RU" altLang="ru-RU" smtClean="0"/>
              <a:pPr>
                <a:defRPr/>
              </a:pPr>
              <a:t>4</a:t>
            </a:fld>
            <a:endParaRPr lang="ru-RU" altLang="ru-RU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5D2B4A74-9941-8732-B63F-52404C40F7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014280"/>
              </p:ext>
            </p:extLst>
          </p:nvPr>
        </p:nvGraphicFramePr>
        <p:xfrm>
          <a:off x="317500" y="1136982"/>
          <a:ext cx="8509001" cy="50812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049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5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16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71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02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66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67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536750169"/>
                    </a:ext>
                  </a:extLst>
                </a:gridCol>
                <a:gridCol w="510085">
                  <a:extLst>
                    <a:ext uri="{9D8B030D-6E8A-4147-A177-3AD203B41FA5}">
                      <a16:colId xmlns:a16="http://schemas.microsoft.com/office/drawing/2014/main" val="340828074"/>
                    </a:ext>
                  </a:extLst>
                </a:gridCol>
              </a:tblGrid>
              <a:tr h="40951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Показателии 1 года, шт.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Баллы </a:t>
                      </a:r>
                      <a:endParaRPr lang="en-US" sz="120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1 год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 2 года, шт.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Баллы </a:t>
                      </a:r>
                      <a:endParaRPr lang="en-US" sz="120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2 год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 </a:t>
                      </a:r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года, шт.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Баллы за </a:t>
                      </a:r>
                      <a:r>
                        <a:rPr lang="en-U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баллов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953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публикации в изданиях ВАК (вышедшие из печати)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953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публикации в изданиях ВАК (принятые в печать)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718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Свид</a:t>
                      </a:r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о </a:t>
                      </a:r>
                      <a:r>
                        <a:rPr lang="ru-RU" sz="12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</a:t>
                      </a:r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., </a:t>
                      </a:r>
                      <a:r>
                        <a:rPr lang="ru-RU" sz="12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зарегис-ых</a:t>
                      </a:r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</a:t>
                      </a:r>
                      <a:r>
                        <a:rPr lang="ru-RU" sz="12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устан</a:t>
                      </a:r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-ом порядке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718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патент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718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соавторство в монографии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718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оформленное ноу-хау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718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публикации в других изданиях (не тезисы)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953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тезисы доклада на международной конференции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718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тезисы доклада на российской конференции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718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в конференции с устным докладом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0953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в конференции со стендовым докладом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718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сданный на «отлично» кандидатский экзамен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718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сданный на «хорошо» кандидатский экзамен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2735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сданный на «удовлетворительно» кандидатский экзамен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718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в грантах в качестве: исполнителя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718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в грантах в качестве: руководителя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718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Общая сумма баллов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96" marR="6896" marT="68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6" name="Rectangle 2">
            <a:extLst>
              <a:ext uri="{FF2B5EF4-FFF2-40B4-BE49-F238E27FC236}">
                <a16:creationId xmlns:a16="http://schemas.microsoft.com/office/drawing/2014/main" id="{E1DB28A6-C5B8-1D06-F797-1863637B59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88913"/>
            <a:ext cx="77724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800" b="1" kern="0" dirty="0">
                <a:latin typeface="Times New Roman" panose="02020603050405020304" pitchFamily="18" charset="0"/>
              </a:rPr>
              <a:t>Аспирант </a:t>
            </a:r>
            <a:r>
              <a:rPr lang="en-US" altLang="ru-RU" sz="1800" b="1" kern="0" dirty="0">
                <a:latin typeface="Times New Roman" panose="02020603050405020304" pitchFamily="18" charset="0"/>
              </a:rPr>
              <a:t>3</a:t>
            </a:r>
            <a:r>
              <a:rPr lang="ru-RU" altLang="ru-RU" sz="1800" b="1" kern="0" dirty="0">
                <a:latin typeface="Times New Roman" panose="02020603050405020304" pitchFamily="18" charset="0"/>
              </a:rPr>
              <a:t> года обучения Темников Федор Владимирович</a:t>
            </a:r>
            <a:br>
              <a:rPr lang="ru-RU" altLang="ru-RU" sz="1800" b="1" kern="0" dirty="0">
                <a:latin typeface="Times New Roman" panose="02020603050405020304" pitchFamily="18" charset="0"/>
              </a:rPr>
            </a:br>
            <a:r>
              <a:rPr lang="ru-RU" altLang="ru-RU" sz="1800" b="1" kern="0" dirty="0">
                <a:latin typeface="Times New Roman" panose="02020603050405020304" pitchFamily="18" charset="0"/>
              </a:rPr>
              <a:t>лаборатории теории низкоразмерных спиновых систем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4709</TotalTime>
  <Words>671</Words>
  <Application>Microsoft Office PowerPoint</Application>
  <PresentationFormat>Экран (4:3)</PresentationFormat>
  <Paragraphs>196</Paragraphs>
  <Slides>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Оформление по умолчанию</vt:lpstr>
      <vt:lpstr>Аспирант 3 года обучения Темников Федор Владимирович лаборатории теории низкоразмерных спиновых систем</vt:lpstr>
      <vt:lpstr>Презентация PowerPoint</vt:lpstr>
      <vt:lpstr>Презентация PowerPoint</vt:lpstr>
      <vt:lpstr>Презентация PowerPoint</vt:lpstr>
    </vt:vector>
  </TitlesOfParts>
  <Company>ИФМ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Аспирант 2 года обучения Темников Ф.В.</dc:title>
  <dc:creator>Темников Федор Владимирович</dc:creator>
  <cp:lastModifiedBy>User</cp:lastModifiedBy>
  <cp:revision>254</cp:revision>
  <dcterms:created xsi:type="dcterms:W3CDTF">2012-04-17T05:54:14Z</dcterms:created>
  <dcterms:modified xsi:type="dcterms:W3CDTF">2024-10-04T05:42:52Z</dcterms:modified>
</cp:coreProperties>
</file>