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88FE8A-95A4-384A-5D3F-9C201681ED4F}" name="Новоселов Дмитрий Юрьевич" initials="" userId="S::D.Iu.Novoselov@urfu.me::2ad29c0f-4c8b-40f6-9957-8b3b8eabd9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8DC"/>
    <a:srgbClr val="C04F4D"/>
    <a:srgbClr val="4BACC7"/>
    <a:srgbClr val="1BF11E"/>
    <a:srgbClr val="E7F4F5"/>
    <a:srgbClr val="FBE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5"/>
    <p:restoredTop sz="95652"/>
  </p:normalViewPr>
  <p:slideViewPr>
    <p:cSldViewPr snapToGrid="0">
      <p:cViewPr varScale="1">
        <p:scale>
          <a:sx n="83" d="100"/>
          <a:sy n="83" d="100"/>
        </p:scale>
        <p:origin x="1402" y="48"/>
      </p:cViewPr>
      <p:guideLst/>
    </p:cSldViewPr>
  </p:slideViewPr>
  <p:notesTextViewPr>
    <p:cViewPr>
      <p:scale>
        <a:sx n="95" d="100"/>
        <a:sy n="95" d="100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48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35203B9-F7BF-AEC7-E7D8-B9352DDFC1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4A993F-04C0-3A8D-125E-266CCEE9E6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6F32E-DAC3-413E-8A8D-35A5F9C0E590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50A6A3-728F-6FF0-D4DF-CCC923FF1A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88287B-119E-DF83-56A5-618B0BBCDA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22D92-2626-43D6-8DA7-0E37D04B5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12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178C0-4DF5-7B41-B6C0-ED2703B7753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F12E-71AD-6A48-AA27-E7C01D911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9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FF12E-71AD-6A48-AA27-E7C01D911D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926541"/>
            <a:ext cx="8229600" cy="1663044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5735637"/>
            <a:ext cx="8229600" cy="474663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4116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8229600" cy="12304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499" y="1610518"/>
            <a:ext cx="5228118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498" y="2222066"/>
            <a:ext cx="5228119" cy="7029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185242" y="3143243"/>
            <a:ext cx="4604302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185242" y="3754791"/>
            <a:ext cx="4604301" cy="7029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20500" y="4717060"/>
            <a:ext cx="522811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720499" y="5328608"/>
            <a:ext cx="5228117" cy="702959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48617" y="2031153"/>
            <a:ext cx="2738183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5D3E6-EA9D-9DE8-6317-6DF86AEEDB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4353" y="6538913"/>
            <a:ext cx="2432447" cy="182562"/>
          </a:xfrm>
        </p:spPr>
        <p:txBody>
          <a:bodyPr>
            <a:noAutofit/>
          </a:bodyPr>
          <a:lstStyle>
            <a:lvl1pPr marL="0" indent="0" algn="r">
              <a:buNone/>
              <a:defRPr sz="75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821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8229600" cy="12304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277427" y="2185522"/>
            <a:ext cx="258914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277426" y="2797070"/>
            <a:ext cx="2589146" cy="830639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5990809" y="2185522"/>
            <a:ext cx="258914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5990808" y="2797070"/>
            <a:ext cx="2589146" cy="830639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571498" y="2185521"/>
            <a:ext cx="258914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571498" y="2797069"/>
            <a:ext cx="2589146" cy="830639"/>
          </a:xfrm>
        </p:spPr>
        <p:txBody>
          <a:bodyPr>
            <a:no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57200" y="5692875"/>
            <a:ext cx="82296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3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8229600" cy="12304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499" y="1611729"/>
            <a:ext cx="5191726" cy="562749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499" y="2178669"/>
            <a:ext cx="5191725" cy="83701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48617" y="2031153"/>
            <a:ext cx="2738183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59649" y="3092460"/>
            <a:ext cx="5052576" cy="622646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59648" y="3689968"/>
            <a:ext cx="5052575" cy="92610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1033585" y="4763061"/>
            <a:ext cx="4878639" cy="581992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1033584" y="5380383"/>
            <a:ext cx="4878638" cy="86563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31F54DF-E984-A005-B56B-B62147C13B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4353" y="6538913"/>
            <a:ext cx="2432447" cy="182562"/>
          </a:xfrm>
        </p:spPr>
        <p:txBody>
          <a:bodyPr>
            <a:noAutofit/>
          </a:bodyPr>
          <a:lstStyle>
            <a:lvl1pPr marL="0" indent="0" algn="r">
              <a:buNone/>
              <a:defRPr sz="75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716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8229600" cy="12304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1830" y="1925949"/>
            <a:ext cx="3868340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1829" y="2537496"/>
            <a:ext cx="3868340" cy="88325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819791" y="1925949"/>
            <a:ext cx="3868340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819790" y="2537496"/>
            <a:ext cx="3868340" cy="88325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720499" y="3752680"/>
            <a:ext cx="3868340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720498" y="4364227"/>
            <a:ext cx="3868340" cy="88325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819650" y="3752850"/>
            <a:ext cx="386715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5521915" cy="123048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499" y="1925949"/>
            <a:ext cx="244438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499" y="2537496"/>
            <a:ext cx="2444385" cy="121518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534730" y="1925949"/>
            <a:ext cx="2444387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534730" y="2537496"/>
            <a:ext cx="2444385" cy="1197477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720499" y="3752680"/>
            <a:ext cx="5258616" cy="593840"/>
          </a:xfrm>
        </p:spPr>
        <p:txBody>
          <a:bodyPr anchor="b">
            <a:noAutofit/>
          </a:bodyPr>
          <a:lstStyle>
            <a:lvl1pPr marL="0" indent="0">
              <a:buNone/>
              <a:defRPr sz="15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720499" y="4364227"/>
            <a:ext cx="5258616" cy="88325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63891" y="0"/>
            <a:ext cx="2780109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21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37"/>
            <a:ext cx="82296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7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926541"/>
            <a:ext cx="8229600" cy="1663044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5735637"/>
            <a:ext cx="8229600" cy="474663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03092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98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1847056"/>
            <a:ext cx="79724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3538"/>
            <a:ext cx="7972425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60" r:id="rId9"/>
    <p:sldLayoutId id="214748367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50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3912" userDrawn="1">
          <p15:clr>
            <a:srgbClr val="F26B43"/>
          </p15:clr>
        </p15:guide>
        <p15:guide id="6" orient="horz" pos="1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20560" y="2057760"/>
            <a:ext cx="8100720" cy="179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Аспирантка 3 года обучения</a:t>
            </a:r>
            <a:r>
              <a:rPr dirty="0"/>
              <a:t/>
            </a:r>
            <a:br>
              <a:rPr dirty="0"/>
            </a:b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ru-RU" sz="25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Мазанникова</a:t>
            </a:r>
            <a:r>
              <a:rPr lang="ru-RU" sz="2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Мария Андреевна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(лаборатория оптики металлов)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85800" y="186840"/>
            <a:ext cx="77706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Аспирантка </a:t>
            </a:r>
            <a:r>
              <a:rPr lang="en-US" b="1" spc="-1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года обучения Мазанникова Мария Андреевна</a:t>
            </a: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лаборатория оптики металлов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288000" y="864000"/>
            <a:ext cx="8571240" cy="599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Научный руководитель: </a:t>
            </a:r>
            <a:r>
              <a:rPr dirty="0"/>
              <a:t/>
            </a:r>
            <a:br>
              <a:rPr dirty="0"/>
            </a:b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к.ф.-м.н. Новосёлов Дмитрий Юрьевич.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Специальность: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1.3.8. </a:t>
            </a:r>
            <a:r>
              <a:rPr lang="ru-RU" sz="1800" b="0" strike="noStrike" spc="-1" smtClean="0">
                <a:solidFill>
                  <a:srgbClr val="000000"/>
                </a:solidFill>
                <a:latin typeface="Times New Roman"/>
                <a:ea typeface="Times New Roman"/>
              </a:rPr>
              <a:t>- Физика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конденсированного </a:t>
            </a:r>
            <a:r>
              <a:rPr lang="ru-RU" sz="1800" b="0" strike="noStrike" spc="-1" smtClean="0">
                <a:solidFill>
                  <a:srgbClr val="000000"/>
                </a:solidFill>
                <a:latin typeface="Times New Roman"/>
                <a:ea typeface="Times New Roman"/>
              </a:rPr>
              <a:t>состояния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Тема работы: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«Электронная структура и магнитные свойства электридов».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Задача текущего года</a:t>
            </a:r>
            <a:r>
              <a:rPr lang="ru-RU" sz="1800" b="0" strike="noStrike" spc="-1" dirty="0">
                <a:solidFill>
                  <a:srgbClr val="0033CC"/>
                </a:solidFill>
                <a:latin typeface="Times New Roman"/>
                <a:ea typeface="Times New Roman"/>
              </a:rPr>
              <a:t>:</a:t>
            </a:r>
            <a:endParaRPr lang="ru-RU" sz="1800" b="0" strike="noStrike" spc="-1" dirty="0">
              <a:latin typeface="Arial"/>
            </a:endParaRPr>
          </a:p>
          <a:p>
            <a:pPr algn="just"/>
            <a:r>
              <a:rPr lang="ru-RU" spc="-1" dirty="0">
                <a:solidFill>
                  <a:srgbClr val="000000"/>
                </a:solidFill>
                <a:latin typeface="Times New Roman"/>
              </a:rPr>
              <a:t>Моделирование электронной структуры низкоразмерных электридных фаз 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Ba</a:t>
            </a:r>
            <a:r>
              <a:rPr lang="ru-RU" spc="-1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с помощью методов, основанных на теории функционала плотности (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DFT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), в том числе с учётом межэлектронного Кулоновского взаимодействия. Анализ особенностей пространственного распределения межузельных электронов в процессе фазовых переходов под давлением. Вычисление параметров </a:t>
            </a:r>
            <a:r>
              <a:rPr lang="ru-RU" spc="-1" dirty="0" err="1">
                <a:solidFill>
                  <a:srgbClr val="000000"/>
                </a:solidFill>
                <a:latin typeface="Times New Roman"/>
              </a:rPr>
              <a:t>одноузельного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U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и      </a:t>
            </a:r>
            <a:r>
              <a:rPr lang="ru-RU" spc="-1" dirty="0" err="1">
                <a:solidFill>
                  <a:srgbClr val="000000"/>
                </a:solidFill>
                <a:latin typeface="Times New Roman"/>
              </a:rPr>
              <a:t>межузельного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V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Кулоновского взаимодействия. Выяснение причин расхождения результатов теоретических 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DFT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расчётов с экспериментальными данными по фазовым переходам в </a:t>
            </a:r>
            <a:r>
              <a:rPr lang="ru-RU" spc="-1" dirty="0" err="1">
                <a:solidFill>
                  <a:srgbClr val="000000"/>
                </a:solidFill>
                <a:latin typeface="Times New Roman"/>
              </a:rPr>
              <a:t>нульмерную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pc="-1" dirty="0" err="1">
                <a:solidFill>
                  <a:srgbClr val="000000"/>
                </a:solidFill>
                <a:latin typeface="Times New Roman"/>
              </a:rPr>
              <a:t>электридную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 фазу при приложении внешнего давления.</a:t>
            </a:r>
          </a:p>
          <a:p>
            <a:pPr>
              <a:lnSpc>
                <a:spcPct val="90000"/>
              </a:lnSpc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Результаты, полученные в текущем году</a:t>
            </a:r>
            <a:r>
              <a:rPr lang="ru-RU" sz="18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:</a:t>
            </a:r>
            <a:endParaRPr lang="ru-RU" sz="1800" b="0" strike="noStrike" spc="-1" dirty="0">
              <a:latin typeface="Arial"/>
            </a:endParaRPr>
          </a:p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Установлено,</a:t>
            </a:r>
            <a:r>
              <a:rPr lang="en-US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что учёт взаимодействия между электронами на атомах и между атомами, ответственными за формирование электридных состояний в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Ba</a:t>
            </a:r>
            <a:r>
              <a:rPr lang="en" spc="-1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N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,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позволяет воспроизвести экспериментально наблюдаемый переход от металлической фазы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3m1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к полупроводниковой фазе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42d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под давлением, что устраняет расхождения с экспериментом.</a:t>
            </a:r>
          </a:p>
        </p:txBody>
      </p:sp>
      <p:sp>
        <p:nvSpPr>
          <p:cNvPr id="41" name="CustomShape 3"/>
          <p:cNvSpPr/>
          <p:nvPr/>
        </p:nvSpPr>
        <p:spPr>
          <a:xfrm>
            <a:off x="8843444" y="6506537"/>
            <a:ext cx="191160" cy="406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9B51406-3A70-45A5-896D-43DBDAD79EEC}" type="slidenum">
              <a:rPr lang="ru-RU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pPr/>
              <a:t>2</a:t>
            </a:fld>
            <a:endParaRPr lang="ru-RU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10760" y="834480"/>
            <a:ext cx="8320680" cy="62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>
              <a:lnSpc>
                <a:spcPct val="195000"/>
              </a:lnSpc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Статьи </a:t>
            </a:r>
            <a:r>
              <a:rPr lang="ru-RU" sz="2000" b="0" i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(текущий учебный год)</a:t>
            </a: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:</a:t>
            </a:r>
            <a:endParaRPr lang="ru-RU" sz="2000" b="0" strike="noStrike" spc="-1" dirty="0">
              <a:latin typeface="Arial"/>
            </a:endParaRPr>
          </a:p>
          <a:p>
            <a:pPr marL="200520" indent="-198720" algn="just">
              <a:lnSpc>
                <a:spcPct val="150000"/>
              </a:lnSpc>
              <a:spcBef>
                <a:spcPts val="119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en" spc="-1" dirty="0" err="1">
                <a:solidFill>
                  <a:srgbClr val="000000"/>
                </a:solidFill>
                <a:latin typeface="Times New Roman"/>
              </a:rPr>
              <a:t>Novoselov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 D. Y. et al. 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Exploring correlation effects and volume collapse during </a:t>
            </a:r>
            <a:r>
              <a:rPr lang="en" b="1" spc="-1" dirty="0" err="1">
                <a:solidFill>
                  <a:srgbClr val="000000"/>
                </a:solidFill>
                <a:latin typeface="Times New Roman"/>
              </a:rPr>
              <a:t>electride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 dimensionality change in Ca</a:t>
            </a:r>
            <a:r>
              <a:rPr lang="en" b="1" spc="-1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//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Physical Chemistry Chemical Physics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. – 2023. –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Т. 25. – №. 45. – С. 30960-30965.</a:t>
            </a:r>
            <a:endParaRPr lang="en-US" spc="-1" dirty="0">
              <a:solidFill>
                <a:srgbClr val="000000"/>
              </a:solidFill>
              <a:latin typeface="Times New Roman"/>
            </a:endParaRPr>
          </a:p>
          <a:p>
            <a:pPr marL="200520" indent="-198720" algn="just">
              <a:lnSpc>
                <a:spcPct val="150000"/>
              </a:lnSpc>
              <a:spcBef>
                <a:spcPts val="1199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en" spc="-1" dirty="0" err="1">
                <a:solidFill>
                  <a:srgbClr val="000000"/>
                </a:solidFill>
                <a:latin typeface="Times New Roman"/>
              </a:rPr>
              <a:t>Mazannikova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 M. A. et al. 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Dimensionality-Driven Evolution of Electronic Structure and Transport Properties in Pressure-Induced Phases of Ca</a:t>
            </a:r>
            <a:r>
              <a:rPr lang="en" b="1" spc="-1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en" b="1" spc="-1" dirty="0" err="1">
                <a:solidFill>
                  <a:srgbClr val="000000"/>
                </a:solidFill>
                <a:latin typeface="Times New Roman"/>
              </a:rPr>
              <a:t>Electride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//</a:t>
            </a:r>
            <a:r>
              <a:rPr lang="en" b="1" spc="-1" dirty="0">
                <a:solidFill>
                  <a:srgbClr val="000000"/>
                </a:solidFill>
                <a:latin typeface="Times New Roman"/>
              </a:rPr>
              <a:t>JETP Letters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. – 2023. –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Т. 118. – №. 9. – С. 651-657.</a:t>
            </a:r>
            <a:endParaRPr lang="en-US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8823522" y="6444333"/>
            <a:ext cx="191160" cy="406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BDE4869-837B-4625-A493-2D7DB43D6F68}" type="slidenum">
              <a:rPr lang="ru-RU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pPr/>
              <a:t>3</a:t>
            </a:fld>
            <a:endParaRPr lang="ru-RU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85800" y="186840"/>
            <a:ext cx="77706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Аспирантка </a:t>
            </a:r>
            <a:r>
              <a:rPr lang="en-US" b="1" spc="-1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года обучения Мазанникова Мария Андреевна</a:t>
            </a: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лаборатория оптики металлов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38926" y="645840"/>
            <a:ext cx="8866147" cy="5426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Доклады на конференциях</a:t>
            </a:r>
            <a:r>
              <a:rPr lang="ru-RU" sz="2000" b="0" i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 (текущий учебный год)</a:t>
            </a: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: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en-US" sz="1600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У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стный  доклад - 1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b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spc="-1" dirty="0">
                <a:solidFill>
                  <a:srgbClr val="000000"/>
                </a:solidFill>
                <a:latin typeface="Times New Roman"/>
                <a:ea typeface="Times New Roman"/>
              </a:rPr>
              <a:t>Стендовый доклад -2.</a:t>
            </a:r>
            <a:endParaRPr lang="ru-RU" sz="1600" b="0" strike="noStrike" spc="-1" dirty="0">
              <a:latin typeface="Arial"/>
            </a:endParaRPr>
          </a:p>
          <a:p>
            <a:pPr>
              <a:spcBef>
                <a:spcPts val="499"/>
              </a:spcBef>
            </a:pPr>
            <a:r>
              <a:rPr lang="ru-RU" sz="2000" b="1" i="1" spc="-1" dirty="0">
                <a:solidFill>
                  <a:srgbClr val="0433FF"/>
                </a:solidFill>
                <a:latin typeface="Times New Roman"/>
              </a:rPr>
              <a:t>Зачет по «Методологии преподавания высшей школы»</a:t>
            </a:r>
            <a:r>
              <a:rPr lang="ru-RU" sz="2000" i="1" spc="-1" dirty="0">
                <a:solidFill>
                  <a:srgbClr val="0433FF"/>
                </a:solidFill>
                <a:latin typeface="Times New Roman"/>
              </a:rPr>
              <a:t>(текущий учебный год):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зачет.</a:t>
            </a:r>
          </a:p>
          <a:p>
            <a:pPr marL="1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800" b="0" strike="noStrike" spc="-1" dirty="0">
              <a:latin typeface="Arial"/>
            </a:endParaRPr>
          </a:p>
          <a:p>
            <a:pPr marL="267480" indent="-2656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tarSymbol"/>
              <a:buAutoNum type="arabicPeriod"/>
            </a:pPr>
            <a:endParaRPr lang="ru-RU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8835963" y="6500316"/>
            <a:ext cx="191160" cy="406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E925151-8638-4418-BA7C-0BBB56AD0BE0}" type="slidenum">
              <a:rPr lang="ru-RU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pPr/>
              <a:t>4</a:t>
            </a:fld>
            <a:endParaRPr lang="ru-RU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686700" y="0"/>
            <a:ext cx="77706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Аспирантка 2 года обучения </a:t>
            </a:r>
            <a:r>
              <a:rPr lang="ru-RU" sz="1800" b="1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Мазанникова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Мария Андреевна</a:t>
            </a: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лаборатория оптики металлов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D76978-E455-FAAE-1B19-5E2911D37A74}"/>
              </a:ext>
            </a:extLst>
          </p:cNvPr>
          <p:cNvSpPr txBox="1"/>
          <p:nvPr/>
        </p:nvSpPr>
        <p:spPr>
          <a:xfrm>
            <a:off x="116877" y="2135018"/>
            <a:ext cx="8420985" cy="5019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99"/>
              </a:spcBef>
            </a:pP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Участие в грантах </a:t>
            </a:r>
            <a:r>
              <a:rPr lang="ru-RU" sz="2000" b="0" i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(текущий учебный год)</a:t>
            </a:r>
            <a:r>
              <a:rPr lang="ru-RU" sz="20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:</a:t>
            </a:r>
            <a:endParaRPr lang="ru-RU" sz="2000" b="0" strike="noStrike" spc="-1" dirty="0">
              <a:latin typeface="Arial"/>
            </a:endParaRPr>
          </a:p>
          <a:p>
            <a:pPr marL="344700" indent="-3429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РНФ 19-72-30043</a:t>
            </a:r>
            <a:r>
              <a:rPr lang="ru-RU" dirty="0"/>
              <a:t/>
            </a:r>
            <a:br>
              <a:rPr lang="ru-RU" dirty="0"/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«Лаборатория компьютерного дизайна новых материалов».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Руководитель: Оганов А.Р., д. ф.-м. н.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Степень участия: </a:t>
            </a:r>
            <a:r>
              <a:rPr lang="ru-RU" sz="1800" b="0" i="1" u="sng" strike="noStrike" spc="-1" dirty="0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исполнитель</a:t>
            </a: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344700" indent="-3429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Молодежный научный проект ИФМ УрО РАН м 7-22 (до 10.2023)</a:t>
            </a:r>
            <a:br>
              <a:rPr lang="ru-RU" b="1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«Исследование электронных транспортных свойств низкоразмерного электрида 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Ca2N» </a:t>
            </a:r>
            <a:endParaRPr lang="en" b="1" spc="-1" dirty="0">
              <a:solidFill>
                <a:srgbClr val="000000"/>
              </a:solidFill>
              <a:latin typeface="Times New Roman"/>
            </a:endParaRPr>
          </a:p>
          <a:p>
            <a:pPr marL="1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r>
              <a:rPr lang="ru-RU" spc="-1" dirty="0">
                <a:solidFill>
                  <a:srgbClr val="000000"/>
                </a:solidFill>
                <a:latin typeface="Times New Roman"/>
                <a:ea typeface="Times New Roman"/>
              </a:rPr>
              <a:t>     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Руководитель: Мазанникова М.А.</a:t>
            </a:r>
            <a:b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/>
              <a:t>     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Степень участия: </a:t>
            </a:r>
            <a:r>
              <a:rPr lang="ru-RU" sz="1800" b="0" i="1" u="sng" strike="noStrike" spc="-1" dirty="0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руководитель</a:t>
            </a:r>
            <a:r>
              <a:rPr lang="ru-RU" sz="18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3.   РНФ 24-12-20024</a:t>
            </a:r>
          </a:p>
          <a:p>
            <a:pPr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«Расширение области применения комбинированного метода теории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динамического среднего поля и функционала электронной плотности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(</a:t>
            </a:r>
            <a:r>
              <a:rPr lang="en" spc="-1" dirty="0">
                <a:solidFill>
                  <a:srgbClr val="000000"/>
                </a:solidFill>
                <a:latin typeface="Times New Roman"/>
              </a:rPr>
              <a:t>DFT+DMFT)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для исследования эффектов нелокальных взаимодействий и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электронной локализации»</a:t>
            </a:r>
          </a:p>
          <a:p>
            <a:pPr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Руководитель: Анисимов В.И., д. ф.-м. н.</a:t>
            </a:r>
            <a:br>
              <a:rPr lang="ru-RU" spc="-1" dirty="0">
                <a:solidFill>
                  <a:srgbClr val="000000"/>
                </a:solidFill>
                <a:latin typeface="Times New Roman"/>
              </a:rPr>
            </a:br>
            <a:r>
              <a:rPr lang="ru-RU" spc="-1" dirty="0">
                <a:solidFill>
                  <a:srgbClr val="000000"/>
                </a:solidFill>
                <a:latin typeface="Times New Roman"/>
              </a:rPr>
              <a:t>      Степень участия: </a:t>
            </a:r>
            <a:r>
              <a:rPr lang="ru-RU" u="sng" spc="-1" dirty="0">
                <a:solidFill>
                  <a:srgbClr val="000000"/>
                </a:solidFill>
                <a:latin typeface="Times New Roman"/>
              </a:rPr>
              <a:t>исполнитель.</a:t>
            </a:r>
          </a:p>
          <a:p>
            <a:pPr marL="18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ru-RU" sz="1800" b="0" i="1" strike="noStrike" spc="-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1"/>
          <p:cNvGraphicFramePr/>
          <p:nvPr>
            <p:extLst>
              <p:ext uri="{D42A27DB-BD31-4B8C-83A1-F6EECF244321}">
                <p14:modId xmlns:p14="http://schemas.microsoft.com/office/powerpoint/2010/main" val="439761452"/>
              </p:ext>
            </p:extLst>
          </p:nvPr>
        </p:nvGraphicFramePr>
        <p:xfrm>
          <a:off x="0" y="621344"/>
          <a:ext cx="3951791" cy="5720079"/>
        </p:xfrm>
        <a:graphic>
          <a:graphicData uri="http://schemas.openxmlformats.org/drawingml/2006/table">
            <a:tbl>
              <a:tblPr/>
              <a:tblGrid>
                <a:gridCol w="3951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изданиях ВАК (вышедшие из печати)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изданиях ВАК (принятые в печать)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патент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соавторство в монографии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оформленное ноу-хау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публикации в других изданиях (не тезисы)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тезисы доклада на международной конференции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тезисы доклада на российской конференции</a:t>
                      </a:r>
                      <a:endParaRPr lang="ru-RU" sz="12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конференции с устным докладом</a:t>
                      </a:r>
                      <a:endParaRPr lang="ru-RU" sz="1200" b="1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конференции со стендовым докладом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«отлично» кандидатский экзамен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«хорошо» кандидатский экзамен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сданный на «удовлетворительно» кандидатский экзамен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9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грантах в качестве: исполнителя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9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грантах в качестве: руководителя</a:t>
                      </a:r>
                      <a:endParaRPr lang="ru-RU" sz="12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03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Общая сумма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9" name="CustomShape 2"/>
          <p:cNvSpPr/>
          <p:nvPr/>
        </p:nvSpPr>
        <p:spPr>
          <a:xfrm>
            <a:off x="686700" y="-24496"/>
            <a:ext cx="77706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Аспирантка 3 года обучения Мазанникова Мария Андреевна</a:t>
            </a: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лаборатория оптики металлов</a:t>
            </a: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120ECF3-A029-22ED-5ABC-DFBC51059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74222"/>
              </p:ext>
            </p:extLst>
          </p:nvPr>
        </p:nvGraphicFramePr>
        <p:xfrm>
          <a:off x="3950532" y="619961"/>
          <a:ext cx="1517030" cy="5728460"/>
        </p:xfrm>
        <a:graphic>
          <a:graphicData uri="http://schemas.openxmlformats.org/drawingml/2006/table">
            <a:tbl>
              <a:tblPr/>
              <a:tblGrid>
                <a:gridCol w="468224">
                  <a:extLst>
                    <a:ext uri="{9D8B030D-6E8A-4147-A177-3AD203B41FA5}">
                      <a16:colId xmlns:a16="http://schemas.microsoft.com/office/drawing/2014/main" val="507509053"/>
                    </a:ext>
                  </a:extLst>
                </a:gridCol>
                <a:gridCol w="542643">
                  <a:extLst>
                    <a:ext uri="{9D8B030D-6E8A-4147-A177-3AD203B41FA5}">
                      <a16:colId xmlns:a16="http://schemas.microsoft.com/office/drawing/2014/main" val="3346733724"/>
                    </a:ext>
                  </a:extLst>
                </a:gridCol>
                <a:gridCol w="506163">
                  <a:extLst>
                    <a:ext uri="{9D8B030D-6E8A-4147-A177-3AD203B41FA5}">
                      <a16:colId xmlns:a16="http://schemas.microsoft.com/office/drawing/2014/main" val="1937610571"/>
                    </a:ext>
                  </a:extLst>
                </a:gridCol>
              </a:tblGrid>
              <a:tr h="300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9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9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9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82769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34831"/>
                  </a:ext>
                </a:extLst>
              </a:tr>
              <a:tr h="29748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42188"/>
                  </a:ext>
                </a:extLst>
              </a:tr>
              <a:tr h="46953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66780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35143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84004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459247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75869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866578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01322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967"/>
                  </a:ext>
                </a:extLst>
              </a:tr>
              <a:tr h="31777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102330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346157"/>
                  </a:ext>
                </a:extLst>
              </a:tr>
              <a:tr h="31204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67304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716610"/>
                  </a:ext>
                </a:extLst>
              </a:tr>
              <a:tr h="30095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9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23381"/>
                  </a:ext>
                </a:extLst>
              </a:tr>
              <a:tr h="2552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75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92325"/>
                  </a:ext>
                </a:extLst>
              </a:tr>
            </a:tbl>
          </a:graphicData>
        </a:graphic>
      </p:graphicFrame>
      <p:sp>
        <p:nvSpPr>
          <p:cNvPr id="2" name="Открывающая фигурная скобка 1">
            <a:extLst>
              <a:ext uri="{FF2B5EF4-FFF2-40B4-BE49-F238E27FC236}">
                <a16:creationId xmlns:a16="http://schemas.microsoft.com/office/drawing/2014/main" id="{A683A455-DEEB-7F91-577D-5A9E57073711}"/>
              </a:ext>
            </a:extLst>
          </p:cNvPr>
          <p:cNvSpPr/>
          <p:nvPr/>
        </p:nvSpPr>
        <p:spPr>
          <a:xfrm rot="16200000">
            <a:off x="4585416" y="5688258"/>
            <a:ext cx="249302" cy="1514994"/>
          </a:xfrm>
          <a:prstGeom prst="leftBrace">
            <a:avLst>
              <a:gd name="adj1" fmla="val 52946"/>
              <a:gd name="adj2" fmla="val 507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797904-346E-75FB-523A-5A6716364F03}"/>
              </a:ext>
            </a:extLst>
          </p:cNvPr>
          <p:cNvSpPr txBox="1"/>
          <p:nvPr/>
        </p:nvSpPr>
        <p:spPr>
          <a:xfrm>
            <a:off x="4450450" y="6581001"/>
            <a:ext cx="517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spc="-1" dirty="0">
                <a:solidFill>
                  <a:srgbClr val="0070C0"/>
                </a:solidFill>
                <a:latin typeface="Times New Roman"/>
              </a:rPr>
              <a:t>1 год</a:t>
            </a:r>
          </a:p>
        </p:txBody>
      </p:sp>
      <p:sp>
        <p:nvSpPr>
          <p:cNvPr id="5" name="Открывающая фигурная скобка 4">
            <a:extLst>
              <a:ext uri="{FF2B5EF4-FFF2-40B4-BE49-F238E27FC236}">
                <a16:creationId xmlns:a16="http://schemas.microsoft.com/office/drawing/2014/main" id="{618F376C-29F5-0112-77CC-21D6D97DE5DE}"/>
              </a:ext>
            </a:extLst>
          </p:cNvPr>
          <p:cNvSpPr/>
          <p:nvPr/>
        </p:nvSpPr>
        <p:spPr>
          <a:xfrm rot="16200000">
            <a:off x="6104827" y="5711154"/>
            <a:ext cx="249302" cy="1523833"/>
          </a:xfrm>
          <a:prstGeom prst="leftBrace">
            <a:avLst>
              <a:gd name="adj1" fmla="val 52946"/>
              <a:gd name="adj2" fmla="val 507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888210-B97D-707B-F793-603ADCA76F8E}"/>
              </a:ext>
            </a:extLst>
          </p:cNvPr>
          <p:cNvSpPr txBox="1"/>
          <p:nvPr/>
        </p:nvSpPr>
        <p:spPr>
          <a:xfrm>
            <a:off x="5970880" y="6582782"/>
            <a:ext cx="517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spc="-1" dirty="0">
                <a:solidFill>
                  <a:srgbClr val="0070C0"/>
                </a:solidFill>
                <a:latin typeface="Times New Roman"/>
              </a:rPr>
              <a:t>2 год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613682C-8C90-8C82-E062-4D96BC115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78840"/>
              </p:ext>
            </p:extLst>
          </p:nvPr>
        </p:nvGraphicFramePr>
        <p:xfrm>
          <a:off x="5467561" y="612409"/>
          <a:ext cx="1523833" cy="5736011"/>
        </p:xfrm>
        <a:graphic>
          <a:graphicData uri="http://schemas.openxmlformats.org/drawingml/2006/table">
            <a:tbl>
              <a:tblPr/>
              <a:tblGrid>
                <a:gridCol w="481060">
                  <a:extLst>
                    <a:ext uri="{9D8B030D-6E8A-4147-A177-3AD203B41FA5}">
                      <a16:colId xmlns:a16="http://schemas.microsoft.com/office/drawing/2014/main" val="1572993915"/>
                    </a:ext>
                  </a:extLst>
                </a:gridCol>
                <a:gridCol w="557521">
                  <a:extLst>
                    <a:ext uri="{9D8B030D-6E8A-4147-A177-3AD203B41FA5}">
                      <a16:colId xmlns:a16="http://schemas.microsoft.com/office/drawing/2014/main" val="69252430"/>
                    </a:ext>
                  </a:extLst>
                </a:gridCol>
                <a:gridCol w="485252">
                  <a:extLst>
                    <a:ext uri="{9D8B030D-6E8A-4147-A177-3AD203B41FA5}">
                      <a16:colId xmlns:a16="http://schemas.microsoft.com/office/drawing/2014/main" val="731327097"/>
                    </a:ext>
                  </a:extLst>
                </a:gridCol>
              </a:tblGrid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8860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42052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59750"/>
                  </a:ext>
                </a:extLst>
              </a:tr>
              <a:tr h="4684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43218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2015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82525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7410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76051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693310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1340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98263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82013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37575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2074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36514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88306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00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45688"/>
                  </a:ext>
                </a:extLst>
              </a:tr>
            </a:tbl>
          </a:graphicData>
        </a:graphic>
      </p:graphicFrame>
      <p:sp>
        <p:nvSpPr>
          <p:cNvPr id="8" name="CustomShape 2">
            <a:extLst>
              <a:ext uri="{FF2B5EF4-FFF2-40B4-BE49-F238E27FC236}">
                <a16:creationId xmlns:a16="http://schemas.microsoft.com/office/drawing/2014/main" id="{49BB3694-E059-1069-51DF-C7633B71DB78}"/>
              </a:ext>
            </a:extLst>
          </p:cNvPr>
          <p:cNvSpPr/>
          <p:nvPr/>
        </p:nvSpPr>
        <p:spPr>
          <a:xfrm>
            <a:off x="8823522" y="6444333"/>
            <a:ext cx="191160" cy="406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BDE4869-837B-4625-A493-2D7DB43D6F68}" type="slidenum">
              <a:rPr lang="ru-RU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pPr/>
              <a:t>5</a:t>
            </a:fld>
            <a:endParaRPr lang="ru-RU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3499E49E-4BB3-792D-37FA-EC94DC209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45933"/>
              </p:ext>
            </p:extLst>
          </p:nvPr>
        </p:nvGraphicFramePr>
        <p:xfrm>
          <a:off x="6991394" y="603218"/>
          <a:ext cx="1523833" cy="5736011"/>
        </p:xfrm>
        <a:graphic>
          <a:graphicData uri="http://schemas.openxmlformats.org/drawingml/2006/table">
            <a:tbl>
              <a:tblPr/>
              <a:tblGrid>
                <a:gridCol w="481060">
                  <a:extLst>
                    <a:ext uri="{9D8B030D-6E8A-4147-A177-3AD203B41FA5}">
                      <a16:colId xmlns:a16="http://schemas.microsoft.com/office/drawing/2014/main" val="1572993915"/>
                    </a:ext>
                  </a:extLst>
                </a:gridCol>
                <a:gridCol w="557521">
                  <a:extLst>
                    <a:ext uri="{9D8B030D-6E8A-4147-A177-3AD203B41FA5}">
                      <a16:colId xmlns:a16="http://schemas.microsoft.com/office/drawing/2014/main" val="69252430"/>
                    </a:ext>
                  </a:extLst>
                </a:gridCol>
                <a:gridCol w="485252">
                  <a:extLst>
                    <a:ext uri="{9D8B030D-6E8A-4147-A177-3AD203B41FA5}">
                      <a16:colId xmlns:a16="http://schemas.microsoft.com/office/drawing/2014/main" val="731327097"/>
                    </a:ext>
                  </a:extLst>
                </a:gridCol>
              </a:tblGrid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433FF"/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8860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42052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59750"/>
                  </a:ext>
                </a:extLst>
              </a:tr>
              <a:tr h="4684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43218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2015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82525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7410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76051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693310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1340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98263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82013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37575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20747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236514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88306"/>
                  </a:ext>
                </a:extLst>
              </a:tr>
              <a:tr h="30531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400" b="1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00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45720" marR="4572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45688"/>
                  </a:ext>
                </a:extLst>
              </a:tr>
            </a:tbl>
          </a:graphicData>
        </a:graphic>
      </p:graphicFrame>
      <p:sp>
        <p:nvSpPr>
          <p:cNvPr id="11" name="Открывающая фигурная скобка 10">
            <a:extLst>
              <a:ext uri="{FF2B5EF4-FFF2-40B4-BE49-F238E27FC236}">
                <a16:creationId xmlns:a16="http://schemas.microsoft.com/office/drawing/2014/main" id="{DCCC15FB-A179-1285-A1A6-03A04138E558}"/>
              </a:ext>
            </a:extLst>
          </p:cNvPr>
          <p:cNvSpPr/>
          <p:nvPr/>
        </p:nvSpPr>
        <p:spPr>
          <a:xfrm rot="16200000">
            <a:off x="7628660" y="5711154"/>
            <a:ext cx="249302" cy="1523833"/>
          </a:xfrm>
          <a:prstGeom prst="leftBrace">
            <a:avLst>
              <a:gd name="adj1" fmla="val 52946"/>
              <a:gd name="adj2" fmla="val 507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3FB925-E117-B23E-E420-4E30B3F62CC5}"/>
              </a:ext>
            </a:extLst>
          </p:cNvPr>
          <p:cNvSpPr txBox="1"/>
          <p:nvPr/>
        </p:nvSpPr>
        <p:spPr>
          <a:xfrm>
            <a:off x="7494713" y="6582782"/>
            <a:ext cx="517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spc="-1" dirty="0">
                <a:solidFill>
                  <a:srgbClr val="0070C0"/>
                </a:solidFill>
                <a:latin typeface="Times New Roman"/>
              </a:rPr>
              <a:t>3 год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681736-1A2A-1E59-F0EF-2EC6F80FD393}"/>
              </a:ext>
            </a:extLst>
          </p:cNvPr>
          <p:cNvSpPr txBox="1"/>
          <p:nvPr/>
        </p:nvSpPr>
        <p:spPr>
          <a:xfrm>
            <a:off x="-9938" y="6473070"/>
            <a:ext cx="39604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433FF"/>
                </a:solidFill>
                <a:latin typeface="Times New Roman"/>
                <a:ea typeface="Times New Roman"/>
              </a:rPr>
              <a:t>Общая сумма за 3 курса: </a:t>
            </a:r>
            <a:r>
              <a:rPr lang="ru-RU" sz="1600" b="1" spc="-1" dirty="0">
                <a:solidFill>
                  <a:srgbClr val="000000"/>
                </a:solidFill>
                <a:latin typeface="Times New Roman"/>
              </a:rPr>
              <a:t>257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rif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978D837-0A1C-0F4C-BDA2-DED4E25DC06B}">
  <we:reference id="wa200005566" version="3.0.0.2" store="ru-RU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</TotalTime>
  <Words>423</Words>
  <Application>Microsoft Office PowerPoint</Application>
  <PresentationFormat>Экран (4:3)</PresentationFormat>
  <Paragraphs>208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7" baseType="lpstr">
      <vt:lpstr>Arial</vt:lpstr>
      <vt:lpstr>Bahnschrift Condensed</vt:lpstr>
      <vt:lpstr>Calibri</vt:lpstr>
      <vt:lpstr>DejaVu Sans</vt:lpstr>
      <vt:lpstr>MV Boli</vt:lpstr>
      <vt:lpstr>Roboto</vt:lpstr>
      <vt:lpstr>StarSymbol</vt:lpstr>
      <vt:lpstr>Symbol</vt:lpstr>
      <vt:lpstr>Times New Roman</vt:lpstr>
      <vt:lpstr>Wingdings</vt:lpstr>
      <vt:lpstr>Office Theme</vt:lpstr>
      <vt:lpstr>Drift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Аспирантка 1 года обучения   Мазанникова Мария Андреевна  (лаборатория оптики металлов)</dc:title>
  <dc:subject/>
  <dc:creator>User</dc:creator>
  <dc:description/>
  <cp:lastModifiedBy>User</cp:lastModifiedBy>
  <cp:revision>83</cp:revision>
  <dcterms:modified xsi:type="dcterms:W3CDTF">2024-10-04T05:32:50Z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