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960">
          <p15:clr>
            <a:srgbClr val="A4A3A4"/>
          </p15:clr>
        </p15:guide>
        <p15:guide id="2" orient="horz" pos="22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No Style, Table Grid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dk1"/>
              </a:solidFill>
            </a:ln>
          </a:left>
          <a:right>
            <a:ln w="12700">
              <a:solidFill>
                <a:schemeClr val="dk1"/>
              </a:solidFill>
            </a:ln>
          </a:right>
          <a:top>
            <a:ln w="12700">
              <a:solidFill>
                <a:schemeClr val="dk1"/>
              </a:solidFill>
            </a:ln>
          </a:top>
          <a:bottom>
            <a:ln w="12700">
              <a:solidFill>
                <a:schemeClr val="dk1"/>
              </a:solidFill>
            </a:ln>
          </a:bottom>
          <a:insideH>
            <a:ln w="12700">
              <a:solidFill>
                <a:schemeClr val="dk1"/>
              </a:solidFill>
            </a:ln>
          </a:insideH>
          <a:insideV>
            <a:ln w="12700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  <a:fill>
          <a:solidFill>
            <a:schemeClr val="lt1"/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>
              <a:solidFill>
                <a:schemeClr val="l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pos="3960"/>
        <p:guide orient="horz" pos="22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8CBC390-76BB-FABE-2CA5-4F19D23CD749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EDAEB3E-AE73-B771-0052-D6B51B88D672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E2F1744-2174-A0A8-F1EC-FF92982B8819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93F75E8-A4B8-6C29-D785-494FEA30A31C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9141A20-B767-FDA4-41BD-6275F4E9F41D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Shape 1059"/>
          <p:cNvSpPr>
            <a:spLocks noGrp="1" noChangeArrowheads="1"/>
          </p:cNvSpPr>
          <p:nvPr userDrawn="1"/>
        </p:nvSpPr>
        <p:spPr bwMode="auto">
          <a:xfrm>
            <a:off x="2396066" y="2291401"/>
            <a:ext cx="5452533" cy="416511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0"/>
          <p:cNvSpPr>
            <a:spLocks noGrp="1" noChangeArrowheads="1"/>
          </p:cNvSpPr>
          <p:nvPr userDrawn="1"/>
        </p:nvSpPr>
        <p:spPr bwMode="auto">
          <a:xfrm>
            <a:off x="1309514" y="1839834"/>
            <a:ext cx="4011787" cy="1314324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1"/>
          <p:cNvSpPr>
            <a:spLocks noGrp="1" noChangeArrowheads="1"/>
          </p:cNvSpPr>
          <p:nvPr userDrawn="1"/>
        </p:nvSpPr>
        <p:spPr bwMode="auto">
          <a:xfrm>
            <a:off x="6567030" y="4629133"/>
            <a:ext cx="5395524" cy="2231707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2"/>
          <p:cNvSpPr>
            <a:spLocks noGrp="1" noChangeArrowheads="1"/>
          </p:cNvSpPr>
          <p:nvPr userDrawn="1"/>
        </p:nvSpPr>
        <p:spPr bwMode="auto">
          <a:xfrm>
            <a:off x="389187" y="6100774"/>
            <a:ext cx="4968521" cy="75999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3"/>
          <p:cNvSpPr>
            <a:spLocks noGrp="1" noChangeArrowheads="1"/>
          </p:cNvSpPr>
          <p:nvPr userDrawn="1"/>
        </p:nvSpPr>
        <p:spPr bwMode="auto">
          <a:xfrm>
            <a:off x="0" y="3254701"/>
            <a:ext cx="2099733" cy="3343682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655839" y="2708919"/>
            <a:ext cx="6720745" cy="72007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>
          <a:xfrm>
            <a:off x="4595832" y="1808820"/>
            <a:ext cx="6720745" cy="720079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200" y="274639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274639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4" y="4406901"/>
            <a:ext cx="103632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4" y="2906713"/>
            <a:ext cx="103632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600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600" y="217487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0" y="1535113"/>
            <a:ext cx="53890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0" y="2174874"/>
            <a:ext cx="53890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3" y="273049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1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3" y="1435102"/>
            <a:ext cx="401108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6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6" y="612774"/>
            <a:ext cx="7315200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6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9"/>
          <p:cNvSpPr>
            <a:spLocks noGrp="1" noChangeArrowheads="1"/>
          </p:cNvSpPr>
          <p:nvPr userDrawn="1"/>
        </p:nvSpPr>
        <p:spPr bwMode="auto">
          <a:xfrm>
            <a:off x="4976706" y="2"/>
            <a:ext cx="3058159" cy="89379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0"/>
          <p:cNvSpPr>
            <a:spLocks noGrp="1" noChangeArrowheads="1"/>
          </p:cNvSpPr>
          <p:nvPr userDrawn="1"/>
        </p:nvSpPr>
        <p:spPr bwMode="auto">
          <a:xfrm>
            <a:off x="-24679" y="1"/>
            <a:ext cx="1399539" cy="179755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1"/>
          <p:cNvSpPr>
            <a:spLocks noGrp="1" noChangeArrowheads="1"/>
          </p:cNvSpPr>
          <p:nvPr userDrawn="1"/>
        </p:nvSpPr>
        <p:spPr bwMode="auto">
          <a:xfrm>
            <a:off x="1637456" y="1"/>
            <a:ext cx="3839633" cy="260965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1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9D51E0-3758-456B-809F-07B187805C7D}" type="datetimeFigureOut">
              <a:rPr lang="ru-RU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1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599" y="6356351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3B38E7-149F-4D77-9EEF-9309C2CB69A9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>
        <a:spcBef>
          <a:spcPts val="0"/>
        </a:spcBef>
        <a:buNone/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 bwMode="auto">
          <a:xfrm>
            <a:off x="695520" y="2533860"/>
            <a:ext cx="10800960" cy="17902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45720" tIns="45000" rIns="4572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Аспирант 2 года обучения</a:t>
            </a:r>
            <a:r>
              <a:rPr>
                <a:latin typeface="Times New Roman"/>
                <a:cs typeface="Times New Roman"/>
              </a:rPr>
              <a:t/>
            </a:r>
            <a:br>
              <a:rPr>
                <a:latin typeface="Times New Roman"/>
                <a:cs typeface="Times New Roman"/>
              </a:rPr>
            </a:b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>
                <a:latin typeface="Times New Roman"/>
                <a:cs typeface="Times New Roman"/>
              </a:rPr>
              <a:t/>
            </a:r>
            <a:br>
              <a:rPr>
                <a:latin typeface="Times New Roman"/>
                <a:cs typeface="Times New Roman"/>
              </a:rPr>
            </a:br>
            <a:r>
              <a:rPr lang="ru-RU" sz="2500" b="1" strike="noStrike" spc="-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Чернов Евгений Денисович</a:t>
            </a:r>
            <a:r>
              <a:rPr>
                <a:latin typeface="Times New Roman"/>
                <a:cs typeface="Times New Roman"/>
              </a:rPr>
              <a:t/>
            </a:r>
            <a:br>
              <a:rPr>
                <a:latin typeface="Times New Roman"/>
                <a:cs typeface="Times New Roman"/>
              </a:rPr>
            </a:br>
            <a:r>
              <a:rPr>
                <a:latin typeface="Times New Roman"/>
                <a:cs typeface="Times New Roman"/>
              </a:rPr>
              <a:t/>
            </a:r>
            <a:br>
              <a:rPr>
                <a:latin typeface="Times New Roman"/>
                <a:cs typeface="Times New Roman"/>
              </a:rPr>
            </a:b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(лаборатория оптики металлов)</a:t>
            </a:r>
            <a:endParaRPr lang="ru-RU" sz="2000" b="0" strike="noStrike" spc="-1">
              <a:latin typeface="Times New Roman"/>
              <a:cs typeface="Times New Roman"/>
            </a:endParaRPr>
          </a:p>
        </p:txBody>
      </p:sp>
      <p:sp>
        <p:nvSpPr>
          <p:cNvPr id="552460281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AC5BAE5-0D8F-BE6F-FA31-4EFBD432A571}" type="slidenum">
              <a:rPr lang="ru-RU"/>
              <a:t>1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 bwMode="auto">
          <a:xfrm>
            <a:off x="915599" y="186840"/>
            <a:ext cx="10360800" cy="6458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overflow" vert="horz" wrap="square" lIns="45720" tIns="45000" rIns="45720" bIns="45000" numCol="1" spcCol="0" rtlCol="0" fromWordArt="0" anchor="ctr" anchorCtr="0" forceAA="0" compatLnSpc="0">
            <a:normAutofit fontScale="90000" lnSpcReduction="2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Аспирант 2 года обучения Чернов Евгений Денисович</a:t>
            </a:r>
            <a:r>
              <a:rPr/>
              <a:t/>
            </a:r>
            <a:br>
              <a:rPr/>
            </a:br>
            <a:r>
              <a:rPr lang="ru-RU" b="1" spc="-1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аборатория оптики металлов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 bwMode="auto">
          <a:xfrm>
            <a:off x="383999" y="864000"/>
            <a:ext cx="11614415" cy="5642536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45720" tIns="45000" rIns="45720" bIns="45000"/>
          <a:lstStyle/>
          <a:p>
            <a:pPr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Научный руководитель: </a:t>
            </a:r>
            <a:r>
              <a:rPr/>
              <a:t/>
            </a:r>
            <a:br>
              <a:rPr/>
            </a:b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к.ф.-м.н. Лукоянов Алексей Владимирович.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Специальность: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/>
              <a:t/>
            </a:r>
            <a:br>
              <a:rPr/>
            </a:b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01.03.08 «Физика конденсированного состояния».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Тема работы: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«Исследование влияния электронных корреляций на электронную структуру и магнитные свойства бинарных и тройных соединений на основе марганца»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98"/>
              </a:spcBef>
              <a:defRPr/>
            </a:pPr>
            <a:endParaRPr lang="ru-RU" sz="1800" b="0" strike="noStrike" spc="0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Задача текущего года</a:t>
            </a:r>
            <a:r>
              <a:rPr lang="ru-RU" sz="1800" b="0" strike="noStrike" spc="-1">
                <a:solidFill>
                  <a:srgbClr val="0033CC"/>
                </a:solidFill>
                <a:latin typeface="Times New Roman"/>
                <a:ea typeface="Times New Roman"/>
              </a:rPr>
              <a:t>:</a:t>
            </a:r>
            <a:r>
              <a:rPr lang="ru-RU" sz="1800" b="0" strike="noStrike" spc="0">
                <a:solidFill>
                  <a:schemeClr val="tx1"/>
                </a:solidFill>
                <a:latin typeface="Times New Roman"/>
                <a:ea typeface="Times New Roman"/>
              </a:rPr>
              <a:t> Исследование структурной стабильности и магнитных свойств халькогенидов марганца и сплавов Гейслера на основе марганца. Определение типа упорядочения магнитных моментов ионов марганца в этих соединениях. Исследование магнитных свойств и электронной структуры с различными типами магнитных упорядочений и выявление зависимости величины парциальных и полных магнитных моментов от различных параметров. Определение спиновой поляризации сплавов Гейслера на основе марганца.</a:t>
            </a:r>
            <a:endParaRPr/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endParaRPr sz="1800" b="0" strike="noStrike" spc="-1">
              <a:highlight>
                <a:srgbClr val="FFFFFF"/>
              </a:highlight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r>
              <a:rPr lang="ru-RU" sz="2000" b="1" strike="noStrike" spc="-1">
                <a:solidFill>
                  <a:srgbClr val="0433FF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Результаты, полученные в текущем году</a:t>
            </a:r>
            <a:r>
              <a:rPr lang="ru-RU" sz="1800" b="1" strike="noStrike" spc="-1">
                <a:solidFill>
                  <a:srgbClr val="0433FF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: </a:t>
            </a:r>
            <a:r>
              <a:rPr lang="ru-RU" sz="1800" b="0" strike="noStrike" spc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Были получены уравнения состояния кубической и гексагональной фаз сульфида марганца MnS, вычислены объемные модули каждой из фаз. Были изучены магнитные свойства и электронная структура полных сплавов Гейслера Mn</a:t>
            </a:r>
            <a:r>
              <a:rPr lang="ru-RU" sz="1800" b="0" strike="noStrike" spc="0" baseline="-2500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2</a:t>
            </a:r>
            <a:r>
              <a:rPr lang="ru-RU" sz="1800" b="0" i="1" strike="noStrike" spc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Y</a:t>
            </a:r>
            <a:r>
              <a:rPr lang="ru-RU" sz="1800" b="0" strike="noStrike" spc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Al, </a:t>
            </a:r>
            <a:r>
              <a:rPr lang="ru-RU" sz="1800" b="0" i="1" strike="noStrike" spc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Y</a:t>
            </a:r>
            <a:r>
              <a:rPr lang="ru-RU" sz="1800" b="0" strike="noStrike" spc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 = Fe, Co, Ni, со структурой </a:t>
            </a:r>
            <a:r>
              <a:rPr lang="ru-RU" sz="1800" b="0" strike="noStrike" spc="0">
                <a:solidFill>
                  <a:schemeClr val="tx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</a:rPr>
              <a:t>β</a:t>
            </a:r>
            <a:r>
              <a:rPr lang="ru-RU" sz="1800" b="0" strike="noStrike" spc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-Mn в зависимости от типа магнитного упорядочения. Также были получены значения спиновой поляризации этих соединений,  кристаллизующихся в XA-фазе.</a:t>
            </a:r>
            <a:endParaRPr sz="1800" b="0" strike="noStrike" spc="-1">
              <a:solidFill>
                <a:schemeClr val="tx1"/>
              </a:solidFill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70968220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2B2351-8EA5-F71F-0E4B-572BD6AB2233}" type="slidenum">
              <a:rPr lang="ru-RU"/>
              <a:t>2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 bwMode="auto">
          <a:xfrm>
            <a:off x="547679" y="834479"/>
            <a:ext cx="11094239" cy="5405366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45720" tIns="45000" rIns="45720" bIns="45000"/>
          <a:lstStyle/>
          <a:p>
            <a:pPr>
              <a:lnSpc>
                <a:spcPct val="195000"/>
              </a:lnSpc>
              <a:defRPr/>
            </a:pP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Статьи </a:t>
            </a:r>
            <a:r>
              <a:rPr lang="ru-RU" sz="2000" b="0" i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(текущий учебный год)</a:t>
            </a: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:</a:t>
            </a:r>
            <a:endParaRPr lang="ru-RU" sz="2000" b="0" strike="noStrike" spc="-1">
              <a:latin typeface="Arial"/>
            </a:endParaRPr>
          </a:p>
          <a:p>
            <a:pPr marL="200520" indent="-198718" algn="just">
              <a:lnSpc>
                <a:spcPct val="150000"/>
              </a:lnSpc>
              <a:spcBef>
                <a:spcPts val="1198"/>
              </a:spcBef>
              <a:buClr>
                <a:srgbClr val="000000"/>
              </a:buClr>
              <a:buFont typeface="StarSymbol"/>
              <a:buAutoNum type="arabicPeriod"/>
              <a:defRPr/>
            </a:pP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Электронная структура, термоэлектрические и оптические свойства сплавов Гейслера Mn</a:t>
            </a:r>
            <a:r>
              <a:rPr lang="ru-RU" sz="1800" b="0" i="0" u="none" strike="noStrike" cap="none" spc="0" baseline="-250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MeAl (Me=Ti, V, Cr) / Е. И. Шредер, А. Н. Филанович, Е. Д. Чернов, А. В. Лукоянов, В. В. Марченков, Л. А. Сташкова //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Физика металлов и металловедение (Q3) (опубликована)</a:t>
            </a:r>
            <a:endParaRPr lang="ru-RU" sz="1800" b="0" strike="noStrike" spc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00520" indent="-198718" algn="just">
              <a:lnSpc>
                <a:spcPct val="150000"/>
              </a:lnSpc>
              <a:spcBef>
                <a:spcPts val="1198"/>
              </a:spcBef>
              <a:buClr>
                <a:srgbClr val="000000"/>
              </a:buClr>
              <a:buFont typeface="StarSymbol"/>
              <a:buAutoNum type="arabicPeriod"/>
              <a:defRPr/>
            </a:pP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Effect of electron correlations on the electronic structure and magnetic properties of the full Heusler alloy Mn</a:t>
            </a:r>
            <a:r>
              <a:rPr lang="ru-RU" sz="1800" b="0" i="0" u="none" strike="noStrike" cap="none" spc="0" baseline="-250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NiAl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/ E. D. Chernov, A. V. Lukoyanov //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Magnetochemistry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(Q2) (опубликована)</a:t>
            </a:r>
            <a:endParaRPr/>
          </a:p>
          <a:p>
            <a:pPr marL="200520" indent="-198718" algn="just">
              <a:lnSpc>
                <a:spcPct val="150000"/>
              </a:lnSpc>
              <a:spcBef>
                <a:spcPts val="1198"/>
              </a:spcBef>
              <a:buClr>
                <a:srgbClr val="000000"/>
              </a:buClr>
              <a:buFont typeface="StarSymbol"/>
              <a:buAutoNum type="arabicPeriod"/>
              <a:defRPr/>
            </a:pP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Metal-insulator transition in MnS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/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 E. D.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Chernov, A. V.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Lukoyanov 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// </a:t>
            </a:r>
            <a:r>
              <a:rPr lang="en-US" sz="18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Physical Chemistry Chemical Physics 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(Q2) (на стадии рецензирования)</a:t>
            </a:r>
            <a:endParaRPr/>
          </a:p>
          <a:p>
            <a:pPr marL="200520" indent="-198718" algn="just">
              <a:lnSpc>
                <a:spcPct val="150000"/>
              </a:lnSpc>
              <a:spcBef>
                <a:spcPts val="1198"/>
              </a:spcBef>
              <a:buClr>
                <a:srgbClr val="000000"/>
              </a:buClr>
              <a:buFont typeface="StarSymbol"/>
              <a:buAutoNum type="arabicPeriod"/>
              <a:defRPr/>
            </a:pPr>
            <a:r>
              <a:rPr lang="en-US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New insights into the crystal structure and physical properties of the antiferromagnetic Mn</a:t>
            </a:r>
            <a:r>
              <a:rPr lang="en-US" sz="1800" b="0" strike="noStrike" spc="0" baseline="-2500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YAl (Y = Fe, Co, Ni) alloys / E. D.</a:t>
            </a:r>
            <a:r>
              <a:rPr lang="ru-RU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Chernov, </a:t>
            </a: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</a:rPr>
              <a:t>A. N.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</a:rPr>
              <a:t>Filanovich, E. I.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</a:rPr>
              <a:t>Shreder,</a:t>
            </a:r>
            <a:r>
              <a:rPr lang="en-US" sz="18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</a:rPr>
              <a:t>V. V.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</a:rPr>
              <a:t>Marchenkov, L. A.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</a:rPr>
              <a:t>Stashkova, A. V. Lukoyanov // Applied Physics A (Q2)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(на стадии рецензирования)</a:t>
            </a:r>
            <a:endParaRPr lang="ru-RU" sz="1800" b="0" strike="noStrike" spc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00520" indent="-198718" algn="just">
              <a:lnSpc>
                <a:spcPct val="200000"/>
              </a:lnSpc>
              <a:spcBef>
                <a:spcPts val="1198"/>
              </a:spcBef>
              <a:buClr>
                <a:srgbClr val="000000"/>
              </a:buClr>
              <a:buFont typeface="StarSymbol"/>
              <a:buAutoNum type="arabicPeriod"/>
              <a:defRPr/>
            </a:pPr>
            <a:endParaRPr lang="ru-RU" sz="18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00520" indent="-198718" algn="just">
              <a:lnSpc>
                <a:spcPct val="200000"/>
              </a:lnSpc>
              <a:spcBef>
                <a:spcPts val="1198"/>
              </a:spcBef>
              <a:buClr>
                <a:srgbClr val="000000"/>
              </a:buClr>
              <a:buFont typeface="StarSymbol"/>
              <a:buAutoNum type="arabicPeriod"/>
              <a:defRPr/>
            </a:pPr>
            <a:endParaRPr lang="ru-RU" sz="1800" b="0" strike="noStrike" spc="0">
              <a:latin typeface="Arial"/>
            </a:endParaRPr>
          </a:p>
          <a:p>
            <a:pPr marL="213840" indent="-97920" algn="just"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 bwMode="auto">
          <a:xfrm>
            <a:off x="915599" y="186840"/>
            <a:ext cx="10360800" cy="807331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overflow" vert="horz" wrap="square" lIns="45720" tIns="45000" rIns="45720" bIns="45000" numCol="1" spcCol="0" rtlCol="0" fromWordArt="0" anchor="ctr" anchorCtr="0" forceAA="0" compatLnSpc="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Аспирант 2 года обучения Чернов Евгений Денисович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лаборатория оптики металлов</a:t>
            </a:r>
            <a:endParaRPr sz="1600" b="0" strike="noStrike" spc="0">
              <a:latin typeface="Arial"/>
            </a:endParaRPr>
          </a:p>
          <a:p>
            <a:pPr>
              <a:defRPr/>
            </a:pPr>
            <a:endParaRPr/>
          </a:p>
        </p:txBody>
      </p:sp>
      <p:sp>
        <p:nvSpPr>
          <p:cNvPr id="1136869053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623A5CF-562D-F343-DA5E-0AA2E1EF362A}" type="slidenum">
              <a:rPr lang="ru-RU"/>
              <a:t>3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 bwMode="auto">
          <a:xfrm>
            <a:off x="719519" y="757439"/>
            <a:ext cx="10750560" cy="7643878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45720" tIns="45000" rIns="45720" bIns="45000"/>
          <a:lstStyle/>
          <a:p>
            <a:pPr algn="just">
              <a:lnSpc>
                <a:spcPct val="80000"/>
              </a:lnSpc>
              <a:defRPr/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defRPr/>
            </a:pP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Доклады на конференциях</a:t>
            </a:r>
            <a:r>
              <a:rPr lang="ru-RU" sz="2000" b="0" i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 (текущий учебный год)</a:t>
            </a: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: </a:t>
            </a:r>
            <a:r>
              <a:rPr lang="ru-RU" sz="1600" spc="-1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600" spc="-1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1600" spc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80000"/>
              </a:lnSpc>
              <a:spcBef>
                <a:spcPts val="498"/>
              </a:spcBef>
              <a:defRPr/>
            </a:pPr>
            <a:r>
              <a:rPr lang="ru-RU" sz="1600" spc="0">
                <a:solidFill>
                  <a:srgbClr val="000000"/>
                </a:solidFill>
                <a:latin typeface="Times New Roman"/>
                <a:ea typeface="Times New Roman"/>
              </a:rPr>
              <a:t>Устный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доклад - 5.</a:t>
            </a:r>
            <a:endParaRPr lang="ru-RU" sz="1600" spc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80000"/>
              </a:lnSpc>
              <a:spcBef>
                <a:spcPts val="498"/>
              </a:spcBef>
              <a:defRPr/>
            </a:pPr>
            <a:r>
              <a:rPr lang="ru-RU" sz="1600" spc="0">
                <a:solidFill>
                  <a:srgbClr val="000000"/>
                </a:solidFill>
                <a:latin typeface="Times New Roman"/>
                <a:ea typeface="Times New Roman"/>
              </a:rPr>
              <a:t>Стендовый доклад - 4</a:t>
            </a:r>
            <a:r>
              <a:rPr lang="ru-RU" sz="16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/>
          </a:p>
          <a:p>
            <a:pPr>
              <a:lnSpc>
                <a:spcPct val="80000"/>
              </a:lnSpc>
              <a:spcBef>
                <a:spcPts val="499"/>
              </a:spcBef>
              <a:defRPr/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r>
              <a:rPr lang="ru-RU" sz="2000" b="1" i="1" spc="-1">
                <a:solidFill>
                  <a:srgbClr val="0433FF"/>
                </a:solidFill>
                <a:latin typeface="Times New Roman"/>
                <a:ea typeface="Times New Roman"/>
              </a:rPr>
              <a:t>Экзамен по истории и философии науки</a:t>
            </a:r>
            <a:r>
              <a:rPr lang="ru-RU" sz="2000" i="1" spc="-1">
                <a:solidFill>
                  <a:srgbClr val="0433FF"/>
                </a:solidFill>
                <a:latin typeface="Times New Roman"/>
              </a:rPr>
              <a:t>(текущий учебный год):</a:t>
            </a:r>
            <a:endParaRPr/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r>
              <a:rPr lang="ru-RU" sz="1600" spc="-1">
                <a:solidFill>
                  <a:srgbClr val="000000"/>
                </a:solidFill>
                <a:latin typeface="Times New Roman"/>
              </a:rPr>
              <a:t>Сдан – «отлично»</a:t>
            </a:r>
            <a:endParaRPr/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endParaRPr lang="ru-RU" sz="1600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defRPr/>
            </a:pP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Участие в грантах </a:t>
            </a:r>
            <a:r>
              <a:rPr lang="ru-RU" sz="2000" b="0" i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(текущий учебный год)</a:t>
            </a:r>
            <a:r>
              <a:rPr lang="ru-RU" sz="2000" b="1" strike="noStrike" spc="-1">
                <a:solidFill>
                  <a:srgbClr val="0433FF"/>
                </a:solidFill>
                <a:latin typeface="Times New Roman"/>
                <a:ea typeface="Times New Roman"/>
              </a:rPr>
              <a:t>:</a:t>
            </a:r>
            <a:endParaRPr lang="ru-RU" sz="2000" b="0" strike="noStrike" spc="-1">
              <a:latin typeface="Arial"/>
            </a:endParaRPr>
          </a:p>
          <a:p>
            <a:pPr marL="283879" indent="-283879">
              <a:buAutoNum type="arabicPeriod"/>
              <a:defRPr/>
            </a:pPr>
            <a:r>
              <a:rPr lang="ru-RU" sz="1400" b="1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РНФ 22-42-02021</a:t>
            </a:r>
            <a:endParaRPr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1">
              <a:defRPr/>
            </a:pPr>
            <a:r>
              <a: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«Поиск новых топологических материалов </a:t>
            </a:r>
            <a:r>
              <a:rPr lang="ru-RU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</a:t>
            </a:r>
            <a:r>
              <a: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совместное</a:t>
            </a:r>
            <a:r>
              <a:rPr lang="ru-RU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теоретическое и экспериментальное исследование</a:t>
            </a:r>
            <a:r>
              <a:rPr lang="ru-RU" sz="14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  <a:endParaRPr sz="1400" b="0" strike="noStrike" spc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1">
              <a:defRPr/>
            </a:pPr>
            <a:r>
              <a:rPr lang="ru-RU" sz="14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Руководитель: Лукоянов А.В., к. ф.-м. н.</a:t>
            </a:r>
            <a:endParaRPr sz="1400" b="0" strike="noStrike" spc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1">
              <a:defRPr/>
            </a:pPr>
            <a:r>
              <a:rPr lang="ru-RU" sz="1400" b="0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Степень участия: </a:t>
            </a:r>
            <a:r>
              <a:rPr lang="ru-RU" sz="1400" b="0" i="1" u="sng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исполнитель</a:t>
            </a:r>
            <a:r>
              <a:rPr lang="ru-RU" sz="1400" b="0" i="1" strike="noStrike" spc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sz="1400"/>
          </a:p>
          <a:p>
            <a:pPr marL="267480" indent="-265680">
              <a:lnSpc>
                <a:spcPct val="90000"/>
              </a:lnSpc>
              <a:spcBef>
                <a:spcPts val="498"/>
              </a:spcBef>
              <a:buClr>
                <a:srgbClr val="000000"/>
              </a:buClr>
              <a:buFont typeface="StarSymbol"/>
              <a:buAutoNum type="arabicPeriod"/>
              <a:defRPr/>
            </a:pPr>
            <a:r>
              <a:rPr lang="ru-RU" sz="1400" b="1" i="0" strike="noStrik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РНФ</a:t>
            </a:r>
            <a:r>
              <a:rPr lang="ru-RU" sz="1400" b="1" i="0" strike="noStrike" spc="0">
                <a:latin typeface="Times New Roman"/>
                <a:cs typeface="Times New Roman"/>
              </a:rPr>
              <a:t> 22-22-20109</a:t>
            </a:r>
            <a:endParaRPr sz="1400" b="1" i="0" strike="noStrike" spc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498"/>
              </a:spcBef>
              <a:defRPr/>
            </a:pPr>
            <a:r>
              <a: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«Новые интерметаллические сплавы Гейслера на основе марганца для термоэлектрических применений в широком температурном интервале: экспериментальный и теоретический подход»</a:t>
            </a:r>
            <a:endParaRPr/>
          </a:p>
          <a:p>
            <a:pPr lvl="1">
              <a:lnSpc>
                <a:spcPct val="90000"/>
              </a:lnSpc>
              <a:spcBef>
                <a:spcPts val="498"/>
              </a:spcBef>
              <a:defRPr/>
            </a:pPr>
            <a:r>
              <a: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Руководитель: Шредер Е.И., к. ф.-м. н.</a:t>
            </a:r>
            <a:endParaRPr/>
          </a:p>
          <a:p>
            <a:pPr lvl="1">
              <a:lnSpc>
                <a:spcPct val="90000"/>
              </a:lnSpc>
              <a:spcBef>
                <a:spcPts val="498"/>
              </a:spcBef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Степень участия: </a:t>
            </a:r>
            <a:r>
              <a:rPr lang="ru-RU" sz="1400" b="0" i="1" u="sng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исполнитель</a:t>
            </a:r>
            <a:r>
              <a:rPr lang="ru-RU" sz="1400" b="0" i="1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267480" indent="-265680">
              <a:lnSpc>
                <a:spcPct val="90000"/>
              </a:lnSpc>
              <a:spcBef>
                <a:spcPts val="497"/>
              </a:spcBef>
              <a:buClr>
                <a:srgbClr val="000000"/>
              </a:buClr>
              <a:buFont typeface="StarSymbol"/>
              <a:buAutoNum type="arabicPeriod"/>
              <a:defRPr/>
            </a:pPr>
            <a:r>
              <a:rPr lang="ru-RU" sz="14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ИФМ УрО РАН №10-23/мол</a:t>
            </a:r>
            <a:endParaRPr sz="1400" b="1" i="0" strike="noStrike" spc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497"/>
              </a:spcBef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Исследование магнитных свойств и электронной структуры теллурида марганца MnTe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497"/>
              </a:spcBef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Руководитель: Чернов Е. Д.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аспирант</a:t>
            </a:r>
            <a:r>
              <a:rPr lang="ru-RU" sz="14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497"/>
              </a:spcBef>
              <a:defRPr/>
            </a:pPr>
            <a:r>
              <a:rPr lang="ru-RU" sz="14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Степень участия: </a:t>
            </a:r>
            <a:r>
              <a:rPr lang="ru-RU" sz="1400" b="0" i="1" u="sng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руководитель</a:t>
            </a:r>
            <a:r>
              <a:rPr lang="ru-RU" sz="1400" b="0" i="1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498"/>
              </a:spcBef>
              <a:defRPr/>
            </a:pPr>
            <a:endParaRPr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64335990" name="CustomShape 3"/>
          <p:cNvSpPr/>
          <p:nvPr/>
        </p:nvSpPr>
        <p:spPr bwMode="auto">
          <a:xfrm>
            <a:off x="915599" y="186840"/>
            <a:ext cx="10360800" cy="80733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overflow" vert="horz" wrap="square" lIns="45720" tIns="45000" rIns="45720" bIns="45000" numCol="1" spcCol="0" rtlCol="0" fromWordArt="0" anchor="ctr" anchorCtr="0" forceAA="0" compatLnSpc="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Аспирант 2 года обучения Чернов Евгений Денисович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DejaVu Sans"/>
                <a:cs typeface="DejaVu Sans"/>
              </a:rPr>
              <a:t/>
            </a:r>
            <a:b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DejaVu Sans"/>
                <a:cs typeface="DejaVu Sans"/>
              </a:rPr>
            </a:b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лаборатория оптики металлов</a:t>
            </a:r>
            <a:endParaRPr sz="1600" b="0" strike="noStrike" spc="0">
              <a:latin typeface="Arial"/>
            </a:endParaRPr>
          </a:p>
          <a:p>
            <a:pPr>
              <a:defRPr/>
            </a:pPr>
            <a:endParaRPr/>
          </a:p>
        </p:txBody>
      </p:sp>
      <p:sp>
        <p:nvSpPr>
          <p:cNvPr id="724676378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D7E79-7B26-CCC9-F5F7-384C8629B6E0}" type="slidenum">
              <a:rPr lang="ru-RU"/>
              <a:t>4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8" name="Table 1"/>
          <p:cNvGraphicFramePr>
            <a:graphicFrameLocks/>
          </p:cNvGraphicFramePr>
          <p:nvPr/>
        </p:nvGraphicFramePr>
        <p:xfrm>
          <a:off x="915598" y="849216"/>
          <a:ext cx="10368716" cy="5852160"/>
        </p:xfrm>
        <a:graphic>
          <a:graphicData uri="http://schemas.openxmlformats.org/drawingml/2006/table">
            <a:tbl>
              <a:tblPr/>
              <a:tblGrid>
                <a:gridCol w="460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endParaRPr lang="ru-RU" sz="1200" b="1" strike="noStrike" spc="0">
                        <a:solidFill>
                          <a:srgbClr val="0433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algn="ctr">
                      <a:noFill/>
                    </a:lnL>
                    <a:lnR w="12699" algn="ctr">
                      <a:solidFill>
                        <a:srgbClr val="000000"/>
                      </a:solidFill>
                    </a:lnR>
                    <a:lnT w="12700" algn="ctr">
                      <a:noFill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1" strike="noStrike" spc="0">
                        <a:solidFill>
                          <a:srgbClr val="0433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699" algn="ctr">
                      <a:solidFill>
                        <a:srgbClr val="000000"/>
                      </a:solidFill>
                    </a:lnL>
                    <a:lnR w="12700" algn="ctr">
                      <a:noFill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2023</a:t>
                      </a:r>
                      <a:endParaRPr/>
                    </a:p>
                  </a:txBody>
                  <a:tcPr marL="45720" marR="45720">
                    <a:lnL w="12700" algn="ctr">
                      <a:noFill/>
                    </a:lnL>
                    <a:lnR w="12700" algn="ctr">
                      <a:noFill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1" strike="noStrike" spc="0">
                        <a:solidFill>
                          <a:srgbClr val="0433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algn="ctr">
                      <a:noFill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1" strike="noStrike" spc="0">
                        <a:solidFill>
                          <a:srgbClr val="0433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699" algn="ctr">
                      <a:solidFill>
                        <a:srgbClr val="000000"/>
                      </a:solidFill>
                    </a:lnL>
                    <a:lnR w="12700" algn="ctr">
                      <a:noFill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2024</a:t>
                      </a:r>
                      <a:endParaRPr/>
                    </a:p>
                  </a:txBody>
                  <a:tcPr marL="45720" marR="45720">
                    <a:lnL w="12700" algn="ctr">
                      <a:noFill/>
                    </a:lnL>
                    <a:lnR w="12700" algn="ctr">
                      <a:noFill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1" strike="noStrike" spc="0">
                        <a:solidFill>
                          <a:srgbClr val="0433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algn="ctr">
                      <a:noFill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Кол-во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Кол-во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публикации в изданиях ВАК (вышедшие из печати)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публикации в изданиях ВАК (принятые в печать)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свидетельство о программах для ЭВМ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патент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соавторство в монографии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оформленное ноу-хау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публикации в других изданиях (не тезисы)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тезисы доклада на международной конференции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40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тезисы доклада на российской конференции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15</a:t>
                      </a:r>
                      <a:endParaRPr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конференции с устным докладом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8</a:t>
                      </a:r>
                      <a:endParaRPr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8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конференции со стендовым докладом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3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сданный на «отлично» кандидатский экзамен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endParaRPr lang="ru-RU"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1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сданный на «хорошо» кандидатский экзамен</a:t>
                      </a:r>
                      <a:endParaRPr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сданный на «удовлетворительно» кандидатский экзамен</a:t>
                      </a:r>
                      <a:endParaRPr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грантах в качестве: исполнителя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15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грантах в качестве: руководителя</a:t>
                      </a:r>
                      <a:endParaRPr lang="ru-RU" sz="12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9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Общая сумма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45720" marR="45720">
                    <a:lnL w="12699" algn="ctr">
                      <a:solidFill>
                        <a:srgbClr val="000000"/>
                      </a:solidFill>
                    </a:lnL>
                    <a:lnR w="12700" algn="ctr">
                      <a:noFill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45720" marR="45720">
                    <a:lnL w="12700" algn="ctr">
                      <a:noFill/>
                    </a:lnL>
                    <a:lnR w="12700" algn="ctr">
                      <a:noFill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81</a:t>
                      </a:r>
                      <a:endParaRPr lang="ru-RU" sz="1400" b="0" strike="noStrike" spc="0">
                        <a:latin typeface="Arial"/>
                      </a:endParaRPr>
                    </a:p>
                  </a:txBody>
                  <a:tcPr marL="45720" marR="45720">
                    <a:lnL w="12700" algn="ctr">
                      <a:noFill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45720" marR="45720">
                    <a:lnL w="12699" algn="ctr">
                      <a:solidFill>
                        <a:srgbClr val="000000"/>
                      </a:solidFill>
                    </a:lnL>
                    <a:lnR w="12700" algn="ctr">
                      <a:noFill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45720" marR="45720">
                    <a:lnL w="12700" algn="ctr">
                      <a:noFill/>
                    </a:lnL>
                    <a:lnR w="12700" algn="ctr">
                      <a:noFill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13</a:t>
                      </a: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700" algn="ctr">
                      <a:noFill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9854564" name="CustomShape 3"/>
          <p:cNvSpPr/>
          <p:nvPr/>
        </p:nvSpPr>
        <p:spPr bwMode="auto">
          <a:xfrm>
            <a:off x="915598" y="186840"/>
            <a:ext cx="10360800" cy="565634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overflow" vert="horz" wrap="square" lIns="45720" tIns="45000" rIns="45720" bIns="45000" numCol="1" spcCol="0" rtlCol="0" fromWordArt="0" anchor="ctr" anchorCtr="0" forceAA="0" compatLnSpc="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Аспирант 2 года обучения Чернов Евгений Денисович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DejaVu Sans"/>
                <a:cs typeface="DejaVu Sans"/>
              </a:rPr>
              <a:t/>
            </a:r>
            <a:b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DejaVu Sans"/>
                <a:cs typeface="DejaVu Sans"/>
              </a:rPr>
            </a:b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лаборатория оптики металлов</a:t>
            </a:r>
            <a:endParaRPr/>
          </a:p>
        </p:txBody>
      </p:sp>
      <p:sp>
        <p:nvSpPr>
          <p:cNvPr id="53856117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29A7887-5433-4132-9665-1DA18191F7B6}" type="slidenum">
              <a:rPr lang="ru-RU"/>
              <a:t>5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med" p14:dur="700" advClick="1">
        <p:fade thruBlk="0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465</Words>
  <Application>Microsoft Office PowerPoint</Application>
  <DocSecurity>0</DocSecurity>
  <PresentationFormat>Широкоэкранный</PresentationFormat>
  <Paragraphs>175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DejaVu Sans</vt:lpstr>
      <vt:lpstr>StarSymbol</vt:lpstr>
      <vt:lpstr>Times New Roman</vt:lpstr>
      <vt:lpstr>Turtle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Аспирантка 1 года обучения   Мазанникова Мария Андреевна  (лаборатория оптики металлов)</dc:title>
  <dc:subject/>
  <dc:creator>Леонид Таран</dc:creator>
  <cp:keywords/>
  <dc:description/>
  <cp:lastModifiedBy>User</cp:lastModifiedBy>
  <cp:revision>58</cp:revision>
  <dcterms:modified xsi:type="dcterms:W3CDTF">2024-10-04T06:33:43Z</dcterms:modified>
  <cp:category/>
  <dc:identifier/>
  <cp:contentStatus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